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6" r:id="rId1"/>
    <p:sldMasterId id="2147483867" r:id="rId2"/>
    <p:sldMasterId id="2147483762" r:id="rId3"/>
    <p:sldMasterId id="2147483814" r:id="rId4"/>
    <p:sldMasterId id="2147483854" r:id="rId5"/>
  </p:sldMasterIdLst>
  <p:notesMasterIdLst>
    <p:notesMasterId r:id="rId22"/>
  </p:notesMasterIdLst>
  <p:handoutMasterIdLst>
    <p:handoutMasterId r:id="rId23"/>
  </p:handoutMasterIdLst>
  <p:sldIdLst>
    <p:sldId id="638" r:id="rId6"/>
    <p:sldId id="671" r:id="rId7"/>
    <p:sldId id="657" r:id="rId8"/>
    <p:sldId id="658" r:id="rId9"/>
    <p:sldId id="660" r:id="rId10"/>
    <p:sldId id="659" r:id="rId11"/>
    <p:sldId id="673" r:id="rId12"/>
    <p:sldId id="661" r:id="rId13"/>
    <p:sldId id="668" r:id="rId14"/>
    <p:sldId id="670" r:id="rId15"/>
    <p:sldId id="663" r:id="rId16"/>
    <p:sldId id="664" r:id="rId17"/>
    <p:sldId id="667" r:id="rId18"/>
    <p:sldId id="674" r:id="rId19"/>
    <p:sldId id="651" r:id="rId20"/>
    <p:sldId id="656" r:id="rId21"/>
  </p:sldIdLst>
  <p:sldSz cx="9144000" cy="6858000" type="screen4x3"/>
  <p:notesSz cx="7104063" cy="10234613"/>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kumimoji="1"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kumimoji="1"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kumimoji="1"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kumimoji="1" sz="2400" kern="1200">
        <a:solidFill>
          <a:schemeClr val="tx1"/>
        </a:solidFill>
        <a:latin typeface="Times New Roman" pitchFamily="18" charset="0"/>
        <a:ea typeface="+mn-ea"/>
        <a:cs typeface="Arial" charset="0"/>
      </a:defRPr>
    </a:lvl5pPr>
    <a:lvl6pPr marL="2286000" algn="l" defTabSz="914400" rtl="0" eaLnBrk="1" latinLnBrk="0" hangingPunct="1">
      <a:defRPr kumimoji="1" sz="2400" kern="1200">
        <a:solidFill>
          <a:schemeClr val="tx1"/>
        </a:solidFill>
        <a:latin typeface="Times New Roman" pitchFamily="18" charset="0"/>
        <a:ea typeface="+mn-ea"/>
        <a:cs typeface="Arial" charset="0"/>
      </a:defRPr>
    </a:lvl6pPr>
    <a:lvl7pPr marL="2743200" algn="l" defTabSz="914400" rtl="0" eaLnBrk="1" latinLnBrk="0" hangingPunct="1">
      <a:defRPr kumimoji="1" sz="2400" kern="1200">
        <a:solidFill>
          <a:schemeClr val="tx1"/>
        </a:solidFill>
        <a:latin typeface="Times New Roman" pitchFamily="18" charset="0"/>
        <a:ea typeface="+mn-ea"/>
        <a:cs typeface="Arial" charset="0"/>
      </a:defRPr>
    </a:lvl7pPr>
    <a:lvl8pPr marL="3200400" algn="l" defTabSz="914400" rtl="0" eaLnBrk="1" latinLnBrk="0" hangingPunct="1">
      <a:defRPr kumimoji="1" sz="2400" kern="1200">
        <a:solidFill>
          <a:schemeClr val="tx1"/>
        </a:solidFill>
        <a:latin typeface="Times New Roman" pitchFamily="18" charset="0"/>
        <a:ea typeface="+mn-ea"/>
        <a:cs typeface="Arial" charset="0"/>
      </a:defRPr>
    </a:lvl8pPr>
    <a:lvl9pPr marL="3657600" algn="l" defTabSz="914400" rtl="0" eaLnBrk="1" latinLnBrk="0" hangingPunct="1">
      <a:defRPr kumimoji="1"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256">
          <p15:clr>
            <a:srgbClr val="A4A3A4"/>
          </p15:clr>
        </p15:guide>
        <p15:guide id="2" pos="4128">
          <p15:clr>
            <a:srgbClr val="A4A3A4"/>
          </p15:clr>
        </p15:guide>
      </p15:sldGuideLst>
    </p:ext>
    <p:ext uri="{2D200454-40CA-4A62-9FC3-DE9A4176ACB9}">
      <p15:notesGuideLst xmlns:p15="http://schemas.microsoft.com/office/powerpoint/2012/main">
        <p15:guide id="1" orient="horz" pos="3225"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7EBB"/>
    <a:srgbClr val="00246C"/>
    <a:srgbClr val="E7E7E8"/>
    <a:srgbClr val="16316B"/>
    <a:srgbClr val="66FFFF"/>
    <a:srgbClr val="00B4E7"/>
    <a:srgbClr val="17458F"/>
    <a:srgbClr val="005DAA"/>
    <a:srgbClr val="00A84E"/>
    <a:srgbClr val="01B4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64259" autoAdjust="0"/>
  </p:normalViewPr>
  <p:slideViewPr>
    <p:cSldViewPr>
      <p:cViewPr varScale="1">
        <p:scale>
          <a:sx n="104" d="100"/>
          <a:sy n="104" d="100"/>
        </p:scale>
        <p:origin x="114" y="168"/>
      </p:cViewPr>
      <p:guideLst>
        <p:guide orient="horz" pos="2256"/>
        <p:guide pos="41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85" d="100"/>
          <a:sy n="85" d="100"/>
        </p:scale>
        <p:origin x="3744" y="-222"/>
      </p:cViewPr>
      <p:guideLst>
        <p:guide orient="horz" pos="3225"/>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p:cNvSpPr>
            <a:spLocks noGrp="1" noChangeArrowheads="1"/>
          </p:cNvSpPr>
          <p:nvPr>
            <p:ph type="hdr" sz="quarter"/>
          </p:nvPr>
        </p:nvSpPr>
        <p:spPr bwMode="auto">
          <a:xfrm>
            <a:off x="2"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133123" name="Rectangle 3"/>
          <p:cNvSpPr>
            <a:spLocks noGrp="1" noChangeArrowheads="1"/>
          </p:cNvSpPr>
          <p:nvPr>
            <p:ph type="dt" sz="quarter" idx="1"/>
          </p:nvPr>
        </p:nvSpPr>
        <p:spPr bwMode="auto">
          <a:xfrm>
            <a:off x="4024993"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algn="r" defTabSz="972858">
              <a:defRPr kumimoji="0" sz="1300">
                <a:latin typeface="Arial" charset="0"/>
              </a:defRPr>
            </a:lvl1pPr>
          </a:lstStyle>
          <a:p>
            <a:pPr>
              <a:defRPr/>
            </a:pPr>
            <a:fld id="{A893F2C1-799C-4691-A5D1-0DC3A7AF93DD}" type="datetime1">
              <a:rPr lang="en-US" altLang="ja-JP" smtClean="0"/>
              <a:t>8/23/2018</a:t>
            </a:fld>
            <a:endParaRPr lang="en-US" dirty="0"/>
          </a:p>
        </p:txBody>
      </p:sp>
      <p:sp>
        <p:nvSpPr>
          <p:cNvPr id="133124" name="Rectangle 4"/>
          <p:cNvSpPr>
            <a:spLocks noGrp="1" noChangeArrowheads="1"/>
          </p:cNvSpPr>
          <p:nvPr>
            <p:ph type="ftr" sz="quarter" idx="2"/>
          </p:nvPr>
        </p:nvSpPr>
        <p:spPr bwMode="auto">
          <a:xfrm>
            <a:off x="2"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133125" name="Rectangle 5"/>
          <p:cNvSpPr>
            <a:spLocks noGrp="1" noChangeArrowheads="1"/>
          </p:cNvSpPr>
          <p:nvPr>
            <p:ph type="sldNum" sz="quarter" idx="3"/>
          </p:nvPr>
        </p:nvSpPr>
        <p:spPr bwMode="auto">
          <a:xfrm>
            <a:off x="4024993"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algn="r" defTabSz="972858">
              <a:defRPr kumimoji="0" sz="1300">
                <a:latin typeface="Arial" charset="0"/>
              </a:defRPr>
            </a:lvl1pPr>
          </a:lstStyle>
          <a:p>
            <a:pPr>
              <a:defRPr/>
            </a:pPr>
            <a:fld id="{45F96E47-C8E2-4485-8231-C437400F7202}" type="slidenum">
              <a:rPr lang="en-US"/>
              <a:pPr>
                <a:defRPr/>
              </a:pPr>
              <a:t>‹#›</a:t>
            </a:fld>
            <a:endParaRPr lang="en-US" dirty="0"/>
          </a:p>
        </p:txBody>
      </p:sp>
    </p:spTree>
    <p:extLst>
      <p:ext uri="{BB962C8B-B14F-4D97-AF65-F5344CB8AC3E}">
        <p14:creationId xmlns:p14="http://schemas.microsoft.com/office/powerpoint/2010/main" val="11271152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2"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96259" name="Rectangle 3"/>
          <p:cNvSpPr>
            <a:spLocks noGrp="1" noChangeArrowheads="1"/>
          </p:cNvSpPr>
          <p:nvPr>
            <p:ph type="dt" idx="1"/>
          </p:nvPr>
        </p:nvSpPr>
        <p:spPr bwMode="auto">
          <a:xfrm>
            <a:off x="4024993" y="0"/>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lvl1pPr algn="r" defTabSz="972858">
              <a:defRPr kumimoji="0" sz="1300">
                <a:latin typeface="Arial" charset="0"/>
              </a:defRPr>
            </a:lvl1pPr>
          </a:lstStyle>
          <a:p>
            <a:pPr>
              <a:defRPr/>
            </a:pPr>
            <a:fld id="{8588E9C0-C33E-444E-941A-4E8185B7C400}" type="datetime1">
              <a:rPr lang="en-US" altLang="ja-JP" smtClean="0"/>
              <a:t>8/23/2018</a:t>
            </a:fld>
            <a:endParaRPr lang="en-US" dirty="0"/>
          </a:p>
        </p:txBody>
      </p:sp>
      <p:sp>
        <p:nvSpPr>
          <p:cNvPr id="65540" name="Rectangle 4"/>
          <p:cNvSpPr>
            <a:spLocks noGrp="1" noRot="1" noChangeAspect="1" noChangeArrowheads="1" noTextEdit="1"/>
          </p:cNvSpPr>
          <p:nvPr>
            <p:ph type="sldImg" idx="2"/>
          </p:nvPr>
        </p:nvSpPr>
        <p:spPr bwMode="auto">
          <a:xfrm>
            <a:off x="996950" y="768350"/>
            <a:ext cx="5114925"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6261" name="Rectangle 5"/>
          <p:cNvSpPr>
            <a:spLocks noGrp="1" noChangeArrowheads="1"/>
          </p:cNvSpPr>
          <p:nvPr>
            <p:ph type="body" sz="quarter" idx="3"/>
          </p:nvPr>
        </p:nvSpPr>
        <p:spPr bwMode="auto">
          <a:xfrm>
            <a:off x="709444" y="4860396"/>
            <a:ext cx="5685181" cy="460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6262" name="Rectangle 6"/>
          <p:cNvSpPr>
            <a:spLocks noGrp="1" noChangeArrowheads="1"/>
          </p:cNvSpPr>
          <p:nvPr>
            <p:ph type="ftr" sz="quarter" idx="4"/>
          </p:nvPr>
        </p:nvSpPr>
        <p:spPr bwMode="auto">
          <a:xfrm>
            <a:off x="2"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defTabSz="972858">
              <a:defRPr kumimoji="0" sz="1300">
                <a:latin typeface="Arial" charset="0"/>
              </a:defRPr>
            </a:lvl1pPr>
          </a:lstStyle>
          <a:p>
            <a:pPr>
              <a:defRPr/>
            </a:pPr>
            <a:endParaRPr lang="en-US" dirty="0"/>
          </a:p>
        </p:txBody>
      </p:sp>
      <p:sp>
        <p:nvSpPr>
          <p:cNvPr id="96263" name="Rectangle 7"/>
          <p:cNvSpPr>
            <a:spLocks noGrp="1" noChangeArrowheads="1"/>
          </p:cNvSpPr>
          <p:nvPr>
            <p:ph type="sldNum" sz="quarter" idx="5"/>
          </p:nvPr>
        </p:nvSpPr>
        <p:spPr bwMode="auto">
          <a:xfrm>
            <a:off x="4024993" y="9720786"/>
            <a:ext cx="3077463" cy="512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221" tIns="48613" rIns="97221" bIns="48613" numCol="1" anchor="b" anchorCtr="0" compatLnSpc="1">
            <a:prstTxWarp prst="textNoShape">
              <a:avLst/>
            </a:prstTxWarp>
          </a:bodyPr>
          <a:lstStyle>
            <a:lvl1pPr algn="r" defTabSz="972858">
              <a:defRPr kumimoji="0" sz="1300">
                <a:latin typeface="Arial" charset="0"/>
              </a:defRPr>
            </a:lvl1pPr>
          </a:lstStyle>
          <a:p>
            <a:pPr>
              <a:defRPr/>
            </a:pPr>
            <a:fld id="{650A5DD0-1CB4-4EBD-9286-DD7038B13226}" type="slidenum">
              <a:rPr lang="en-US"/>
              <a:pPr>
                <a:defRPr/>
              </a:pPr>
              <a:t>‹#›</a:t>
            </a:fld>
            <a:endParaRPr lang="en-US" dirty="0"/>
          </a:p>
        </p:txBody>
      </p:sp>
    </p:spTree>
    <p:extLst>
      <p:ext uri="{BB962C8B-B14F-4D97-AF65-F5344CB8AC3E}">
        <p14:creationId xmlns:p14="http://schemas.microsoft.com/office/powerpoint/2010/main" val="197255752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pPr defTabSz="971486"/>
            <a:fld id="{8F09A2F9-7E79-4C41-8733-BBE788ED81BB}" type="slidenum">
              <a:rPr lang="en-US" altLang="ja-JP" smtClean="0"/>
              <a:pPr defTabSz="971486"/>
              <a:t>1</a:t>
            </a:fld>
            <a:endParaRPr lang="en-US" altLang="ja-JP" dirty="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kumimoji="0" lang="ja-JP" altLang="en-US" dirty="0">
                <a:latin typeface="Arial" pitchFamily="34" charset="0"/>
                <a:ea typeface="ヒラギノ角ゴ Pro W3" charset="-128"/>
              </a:rPr>
              <a:t>国際奉仕委員会</a:t>
            </a:r>
            <a:endParaRPr kumimoji="0" lang="en-US" altLang="ja-JP" dirty="0">
              <a:latin typeface="Arial" pitchFamily="34" charset="0"/>
              <a:ea typeface="ヒラギノ角ゴ Pro W3" charset="-128"/>
            </a:endParaRPr>
          </a:p>
          <a:p>
            <a:pPr eaLnBrk="1" hangingPunct="1"/>
            <a:endParaRPr kumimoji="0" lang="ja-JP" altLang="en-US" dirty="0">
              <a:latin typeface="Arial" pitchFamily="34" charset="0"/>
              <a:ea typeface="ヒラギノ角ゴ Pro W3" charset="-128"/>
            </a:endParaRPr>
          </a:p>
        </p:txBody>
      </p:sp>
    </p:spTree>
    <p:extLst>
      <p:ext uri="{BB962C8B-B14F-4D97-AF65-F5344CB8AC3E}">
        <p14:creationId xmlns:p14="http://schemas.microsoft.com/office/powerpoint/2010/main" val="502494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42F90DFF-DA3D-4E8B-A1B2-3AA37470721C}" type="datetime1">
              <a:rPr lang="en-US" altLang="ja-JP" smtClean="0"/>
              <a:t>8/23/2018</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15</a:t>
            </a:fld>
            <a:endParaRPr lang="en-US" dirty="0"/>
          </a:p>
        </p:txBody>
      </p:sp>
    </p:spTree>
    <p:extLst>
      <p:ext uri="{BB962C8B-B14F-4D97-AF65-F5344CB8AC3E}">
        <p14:creationId xmlns:p14="http://schemas.microsoft.com/office/powerpoint/2010/main" val="14809286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スライド イメージ プレースホルダ 1"/>
          <p:cNvSpPr>
            <a:spLocks noGrp="1" noRot="1" noChangeAspect="1" noTextEdit="1"/>
          </p:cNvSpPr>
          <p:nvPr>
            <p:ph type="sldImg"/>
          </p:nvPr>
        </p:nvSpPr>
        <p:spPr>
          <a:ln/>
        </p:spPr>
      </p:sp>
      <p:sp>
        <p:nvSpPr>
          <p:cNvPr id="51203" name="ノート プレースホルダ 2"/>
          <p:cNvSpPr>
            <a:spLocks noGrp="1"/>
          </p:cNvSpPr>
          <p:nvPr>
            <p:ph type="body" idx="1"/>
          </p:nvPr>
        </p:nvSpPr>
        <p:spPr>
          <a:noFill/>
          <a:ln/>
        </p:spPr>
        <p:txBody>
          <a:bodyPr/>
          <a:lstStyle/>
          <a:p>
            <a:endParaRPr lang="ja-JP" altLang="en-US">
              <a:latin typeface="Arial" pitchFamily="34" charset="0"/>
              <a:ea typeface="ヒラギノ角ゴ Pro W3" charset="-128"/>
            </a:endParaRPr>
          </a:p>
        </p:txBody>
      </p:sp>
      <p:sp>
        <p:nvSpPr>
          <p:cNvPr id="51204" name="スライド番号プレースホルダ 3"/>
          <p:cNvSpPr>
            <a:spLocks noGrp="1"/>
          </p:cNvSpPr>
          <p:nvPr>
            <p:ph type="sldNum" sz="quarter" idx="5"/>
          </p:nvPr>
        </p:nvSpPr>
        <p:spPr>
          <a:noFill/>
        </p:spPr>
        <p:txBody>
          <a:bodyPr/>
          <a:lstStyle/>
          <a:p>
            <a:pPr defTabSz="973145"/>
            <a:fld id="{5B263264-3FF7-4461-AA42-1D5008D23238}" type="slidenum">
              <a:rPr lang="en-US" altLang="ja-JP" smtClean="0"/>
              <a:pPr defTabSz="973145"/>
              <a:t>16</a:t>
            </a:fld>
            <a:endParaRPr lang="en-US" altLang="ja-JP"/>
          </a:p>
        </p:txBody>
      </p:sp>
    </p:spTree>
    <p:extLst>
      <p:ext uri="{BB962C8B-B14F-4D97-AF65-F5344CB8AC3E}">
        <p14:creationId xmlns:p14="http://schemas.microsoft.com/office/powerpoint/2010/main" val="4079321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a:defRPr/>
            </a:pPr>
            <a:fld id="{1E36E8BA-EE77-4E47-9AB2-627EEFAC841F}" type="datetime1">
              <a:rPr lang="en-US" altLang="ja-JP" smtClean="0"/>
              <a:t>8/23/2018</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2</a:t>
            </a:fld>
            <a:endParaRPr lang="en-US" dirty="0"/>
          </a:p>
        </p:txBody>
      </p:sp>
    </p:spTree>
    <p:extLst>
      <p:ext uri="{BB962C8B-B14F-4D97-AF65-F5344CB8AC3E}">
        <p14:creationId xmlns:p14="http://schemas.microsoft.com/office/powerpoint/2010/main" val="4259710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3</a:t>
            </a:fld>
            <a:endParaRPr kumimoji="1" lang="ja-JP" altLang="en-US"/>
          </a:p>
        </p:txBody>
      </p:sp>
    </p:spTree>
    <p:extLst>
      <p:ext uri="{BB962C8B-B14F-4D97-AF65-F5344CB8AC3E}">
        <p14:creationId xmlns:p14="http://schemas.microsoft.com/office/powerpoint/2010/main" val="829174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4</a:t>
            </a:fld>
            <a:endParaRPr kumimoji="1" lang="ja-JP" altLang="en-US"/>
          </a:p>
        </p:txBody>
      </p:sp>
    </p:spTree>
    <p:extLst>
      <p:ext uri="{BB962C8B-B14F-4D97-AF65-F5344CB8AC3E}">
        <p14:creationId xmlns:p14="http://schemas.microsoft.com/office/powerpoint/2010/main" val="4111095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26F879A0-869B-4BA9-A785-5F9714BF2A43}" type="datetime1">
              <a:rPr lang="en-US" altLang="ja-JP" smtClean="0"/>
              <a:t>8/23/2018</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7</a:t>
            </a:fld>
            <a:endParaRPr lang="en-US" dirty="0"/>
          </a:p>
        </p:txBody>
      </p:sp>
    </p:spTree>
    <p:extLst>
      <p:ext uri="{BB962C8B-B14F-4D97-AF65-F5344CB8AC3E}">
        <p14:creationId xmlns:p14="http://schemas.microsoft.com/office/powerpoint/2010/main" val="895818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EF7C3BE9-BF9D-4A23-937B-04E5F892DD12}" type="datetime1">
              <a:rPr lang="en-US" altLang="ja-JP" smtClean="0"/>
              <a:t>8/23/2018</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10</a:t>
            </a:fld>
            <a:endParaRPr lang="en-US" dirty="0"/>
          </a:p>
        </p:txBody>
      </p:sp>
    </p:spTree>
    <p:extLst>
      <p:ext uri="{BB962C8B-B14F-4D97-AF65-F5344CB8AC3E}">
        <p14:creationId xmlns:p14="http://schemas.microsoft.com/office/powerpoint/2010/main" val="9947757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0"/>
          </p:nvPr>
        </p:nvSpPr>
        <p:spPr/>
        <p:txBody>
          <a:bodyPr/>
          <a:lstStyle/>
          <a:p>
            <a:pPr>
              <a:defRPr/>
            </a:pPr>
            <a:fld id="{8DAA2834-0C0D-49B1-BB24-62DD2753FE75}" type="datetime1">
              <a:rPr lang="en-US" altLang="ja-JP" smtClean="0"/>
              <a:t>8/23/2018</a:t>
            </a:fld>
            <a:endParaRPr lang="en-US" dirty="0"/>
          </a:p>
        </p:txBody>
      </p:sp>
      <p:sp>
        <p:nvSpPr>
          <p:cNvPr id="5" name="スライド番号プレースホルダー 4"/>
          <p:cNvSpPr>
            <a:spLocks noGrp="1"/>
          </p:cNvSpPr>
          <p:nvPr>
            <p:ph type="sldNum" sz="quarter" idx="11"/>
          </p:nvPr>
        </p:nvSpPr>
        <p:spPr/>
        <p:txBody>
          <a:bodyPr/>
          <a:lstStyle/>
          <a:p>
            <a:pPr>
              <a:defRPr/>
            </a:pPr>
            <a:fld id="{650A5DD0-1CB4-4EBD-9286-DD7038B13226}" type="slidenum">
              <a:rPr lang="en-US" smtClean="0"/>
              <a:pPr>
                <a:defRPr/>
              </a:pPr>
              <a:t>12</a:t>
            </a:fld>
            <a:endParaRPr lang="en-US" dirty="0"/>
          </a:p>
        </p:txBody>
      </p:sp>
    </p:spTree>
    <p:extLst>
      <p:ext uri="{BB962C8B-B14F-4D97-AF65-F5344CB8AC3E}">
        <p14:creationId xmlns:p14="http://schemas.microsoft.com/office/powerpoint/2010/main" val="4096300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13</a:t>
            </a:fld>
            <a:endParaRPr kumimoji="1" lang="ja-JP" altLang="en-US"/>
          </a:p>
        </p:txBody>
      </p:sp>
    </p:spTree>
    <p:extLst>
      <p:ext uri="{BB962C8B-B14F-4D97-AF65-F5344CB8AC3E}">
        <p14:creationId xmlns:p14="http://schemas.microsoft.com/office/powerpoint/2010/main" val="3537988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4DCCAE-BB8F-4115-B3A4-72BD948FBF2D}" type="slidenum">
              <a:rPr kumimoji="1" lang="ja-JP" altLang="en-US" smtClean="0"/>
              <a:pPr/>
              <a:t>14</a:t>
            </a:fld>
            <a:endParaRPr kumimoji="1" lang="ja-JP" altLang="en-US"/>
          </a:p>
        </p:txBody>
      </p:sp>
    </p:spTree>
    <p:extLst>
      <p:ext uri="{BB962C8B-B14F-4D97-AF65-F5344CB8AC3E}">
        <p14:creationId xmlns:p14="http://schemas.microsoft.com/office/powerpoint/2010/main" val="3264539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2819400"/>
            <a:ext cx="9144000" cy="838200"/>
          </a:xfrm>
          <a:prstGeom prst="rect">
            <a:avLst/>
          </a:prstGeom>
          <a:noFill/>
          <a:effectLst/>
        </p:spPr>
        <p:txBody>
          <a:bodyPr lIns="91440" tIns="45720" rIns="91440" bIns="45720" anchor="t" anchorCtr="0">
            <a:noAutofit/>
          </a:bodyPr>
          <a:lstStyle>
            <a:lvl1pPr algn="ctr">
              <a:defRPr sz="4400" b="1" i="0">
                <a:solidFill>
                  <a:schemeClr val="bg1"/>
                </a:solidFill>
                <a:latin typeface="Arial Narrow"/>
                <a:cs typeface="Arial Narrow"/>
              </a:defRPr>
            </a:lvl1pPr>
          </a:lstStyle>
          <a:p>
            <a:r>
              <a:rPr lang="en-US" dirty="0"/>
              <a:t>CLICK TO EDIT MASTER TITLE STYLE</a:t>
            </a:r>
          </a:p>
        </p:txBody>
      </p:sp>
    </p:spTree>
    <p:extLst>
      <p:ext uri="{BB962C8B-B14F-4D97-AF65-F5344CB8AC3E}">
        <p14:creationId xmlns:p14="http://schemas.microsoft.com/office/powerpoint/2010/main" val="736029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2874136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596420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Tree>
    <p:extLst>
      <p:ext uri="{BB962C8B-B14F-4D97-AF65-F5344CB8AC3E}">
        <p14:creationId xmlns:p14="http://schemas.microsoft.com/office/powerpoint/2010/main" val="855586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2252054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553829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lvl1pPr>
              <a:defRPr>
                <a:solidFill>
                  <a:srgbClr val="17458F"/>
                </a:solidFill>
              </a:defRPr>
            </a:lvl1pPr>
            <a:lvl2pPr>
              <a:defRPr>
                <a:solidFill>
                  <a:srgbClr val="17458F"/>
                </a:solidFill>
              </a:defRPr>
            </a:lvl2pPr>
            <a:lvl3pPr>
              <a:defRPr>
                <a:solidFill>
                  <a:srgbClr val="17458F"/>
                </a:solidFill>
              </a:defRPr>
            </a:lvl3pPr>
            <a:lvl4pPr>
              <a:defRPr>
                <a:solidFill>
                  <a:srgbClr val="17458F"/>
                </a:solidFill>
              </a:defRPr>
            </a:lvl4pPr>
            <a:lvl5pPr>
              <a:defRPr>
                <a:solidFill>
                  <a:srgbClr val="17458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1650321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ヒラギノ角ゴ Pro W3" charset="0"/>
              <a:cs typeface="ヒラギノ角ゴ Pro W3" charset="0"/>
            </a:endParaRPr>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タイトル 5"/>
          <p:cNvSpPr>
            <a:spLocks noGrp="1"/>
          </p:cNvSpPr>
          <p:nvPr>
            <p:ph type="title"/>
          </p:nvPr>
        </p:nvSpPr>
        <p:spPr>
          <a:xfrm>
            <a:off x="457200" y="274638"/>
            <a:ext cx="8229600" cy="1143000"/>
          </a:xfrm>
          <a:prstGeom prst="rect">
            <a:avLst/>
          </a:prstGeom>
        </p:spPr>
        <p:txBody>
          <a:bodyPr/>
          <a:lstStyle>
            <a:lvl1pPr>
              <a:defRPr>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25297497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reserve="1">
  <p:cSld name="タイトル（中央）">
    <p:spTree>
      <p:nvGrpSpPr>
        <p:cNvPr id="1" name=""/>
        <p:cNvGrpSpPr/>
        <p:nvPr/>
      </p:nvGrpSpPr>
      <p:grpSpPr>
        <a:xfrm>
          <a:off x="0" y="0"/>
          <a:ext cx="0" cy="0"/>
          <a:chOff x="0" y="0"/>
          <a:chExt cx="0" cy="0"/>
        </a:xfrm>
      </p:grpSpPr>
      <p:pic>
        <p:nvPicPr>
          <p:cNvPr id="167" name="image1.png" descr="\\DROBO-FS\QuickDrops\JB\PPTX NG\Droplets\LightingOverlay.png"/>
          <p:cNvPicPr>
            <a:picLocks noChangeAspect="1"/>
          </p:cNvPicPr>
          <p:nvPr/>
        </p:nvPicPr>
        <p:blipFill>
          <a:blip r:embed="rId2">
            <a:extLst/>
          </a:blip>
          <a:stretch>
            <a:fillRect/>
          </a:stretch>
        </p:blipFill>
        <p:spPr>
          <a:xfrm>
            <a:off x="1" y="-1"/>
            <a:ext cx="9144003" cy="6858001"/>
          </a:xfrm>
          <a:prstGeom prst="rect">
            <a:avLst/>
          </a:prstGeom>
          <a:ln w="12700">
            <a:miter lim="400000"/>
          </a:ln>
        </p:spPr>
      </p:pic>
      <p:sp>
        <p:nvSpPr>
          <p:cNvPr id="168" name="Shape 168"/>
          <p:cNvSpPr>
            <a:spLocks noGrp="1"/>
          </p:cNvSpPr>
          <p:nvPr>
            <p:ph type="title"/>
          </p:nvPr>
        </p:nvSpPr>
        <p:spPr>
          <a:xfrm>
            <a:off x="892969" y="2268141"/>
            <a:ext cx="7358063" cy="2321719"/>
          </a:xfrm>
          <a:prstGeom prst="rect">
            <a:avLst/>
          </a:prstGeom>
        </p:spPr>
        <p:txBody>
          <a:bodyPr/>
          <a:lstStyle/>
          <a:p>
            <a:r>
              <a:t>タイトルテキスト</a:t>
            </a:r>
          </a:p>
        </p:txBody>
      </p:sp>
      <p:sp>
        <p:nvSpPr>
          <p:cNvPr id="169" name="Shape 169"/>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673251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pic>
        <p:nvPicPr>
          <p:cNvPr id="6" name="図 7">
            <a:extLst>
              <a:ext uri="{FF2B5EF4-FFF2-40B4-BE49-F238E27FC236}">
                <a16:creationId xmlns:a16="http://schemas.microsoft.com/office/drawing/2014/main" id="{DA80C96F-B48D-42E9-9C89-8F58898966E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65400" y="215900"/>
            <a:ext cx="40132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97760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457200" y="3505200"/>
            <a:ext cx="8686800" cy="1828800"/>
          </a:xfrm>
          <a:prstGeom prst="rect">
            <a:avLst/>
          </a:prstGeom>
          <a:noFill/>
          <a:effectLst/>
        </p:spPr>
        <p:txBody>
          <a:bodyPr lIns="0" tIns="0" rIns="0" bIns="0" anchor="t" anchorCtr="0">
            <a:noAutofit/>
          </a:bodyPr>
          <a:lstStyle>
            <a:lvl1pPr algn="l">
              <a:defRPr sz="3600" b="1" i="0">
                <a:solidFill>
                  <a:srgbClr val="17458F"/>
                </a:solidFill>
                <a:latin typeface="Arial Narrow"/>
                <a:cs typeface="Arial Narrow"/>
              </a:defRPr>
            </a:lvl1pPr>
          </a:lstStyle>
          <a:p>
            <a:r>
              <a:rPr lang="en-US" dirty="0"/>
              <a:t>CLICK TO EDIT MASTER SECTION BREAK</a:t>
            </a:r>
          </a:p>
        </p:txBody>
      </p:sp>
      <p:sp>
        <p:nvSpPr>
          <p:cNvPr id="10" name="Subtitle 2"/>
          <p:cNvSpPr>
            <a:spLocks noGrp="1"/>
          </p:cNvSpPr>
          <p:nvPr>
            <p:ph type="subTitle" idx="1" hasCustomPrompt="1"/>
          </p:nvPr>
        </p:nvSpPr>
        <p:spPr>
          <a:xfrm>
            <a:off x="2895600" y="6248400"/>
            <a:ext cx="6019800" cy="5334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100 YEARS OF DOING GOOD IN THE WORLD</a:t>
            </a:r>
          </a:p>
        </p:txBody>
      </p:sp>
    </p:spTree>
    <p:extLst>
      <p:ext uri="{BB962C8B-B14F-4D97-AF65-F5344CB8AC3E}">
        <p14:creationId xmlns:p14="http://schemas.microsoft.com/office/powerpoint/2010/main" val="361563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33400" y="4611744"/>
            <a:ext cx="6400800" cy="950856"/>
          </a:xfrm>
          <a:prstGeom prst="rect">
            <a:avLst/>
          </a:prstGeom>
        </p:spPr>
        <p:txBody>
          <a:bodyPr lIns="0" tIns="0" rIns="0" bIns="0">
            <a:normAutofit/>
          </a:bodyPr>
          <a:lstStyle>
            <a:lvl1pPr marL="0" indent="0" algn="l">
              <a:buNone/>
              <a:defRPr sz="2200">
                <a:solidFill>
                  <a:schemeClr val="tx2"/>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4587384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6629400" cy="487362"/>
          </a:xfrm>
          <a:prstGeom prst="rect">
            <a:avLst/>
          </a:prstGeom>
        </p:spPr>
        <p:txBody>
          <a:bodyPr/>
          <a:lstStyle/>
          <a:p>
            <a:r>
              <a:rPr lang="en-US" dirty="0"/>
              <a:t>CLICK TO EDIT MASTER TITLE STYLE</a:t>
            </a:r>
          </a:p>
        </p:txBody>
      </p:sp>
      <p:sp>
        <p:nvSpPr>
          <p:cNvPr id="4" name="Subtitle 2"/>
          <p:cNvSpPr>
            <a:spLocks noGrp="1"/>
          </p:cNvSpPr>
          <p:nvPr>
            <p:ph type="subTitle" idx="1" hasCustomPrompt="1"/>
          </p:nvPr>
        </p:nvSpPr>
        <p:spPr>
          <a:xfrm>
            <a:off x="2895600" y="6248400"/>
            <a:ext cx="6019800" cy="5334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100 YEARS OF DOING GOOD IN THE WORLD</a:t>
            </a:r>
          </a:p>
        </p:txBody>
      </p:sp>
    </p:spTree>
    <p:extLst>
      <p:ext uri="{BB962C8B-B14F-4D97-AF65-F5344CB8AC3E}">
        <p14:creationId xmlns:p14="http://schemas.microsoft.com/office/powerpoint/2010/main" val="27297446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7720943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lvl1pPr>
              <a:defRPr>
                <a:solidFill>
                  <a:srgbClr val="17458F"/>
                </a:solidFill>
              </a:defRPr>
            </a:lvl1pPr>
            <a:lvl2pPr>
              <a:defRPr>
                <a:solidFill>
                  <a:srgbClr val="17458F"/>
                </a:solidFill>
              </a:defRPr>
            </a:lvl2pPr>
            <a:lvl3pPr>
              <a:defRPr>
                <a:solidFill>
                  <a:srgbClr val="17458F"/>
                </a:solidFill>
              </a:defRPr>
            </a:lvl3pPr>
            <a:lvl4pPr>
              <a:defRPr>
                <a:solidFill>
                  <a:srgbClr val="17458F"/>
                </a:solidFill>
              </a:defRPr>
            </a:lvl4pPr>
            <a:lvl5pPr>
              <a:defRPr>
                <a:solidFill>
                  <a:srgbClr val="17458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26064440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normAutofit/>
          </a:bodyPr>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Title Placeholder 1"/>
          <p:cNvSpPr txBox="1">
            <a:spLocks/>
          </p:cNvSpPr>
          <p:nvPr userDrawn="1"/>
        </p:nvSpPr>
        <p:spPr>
          <a:xfrm>
            <a:off x="457200" y="274638"/>
            <a:ext cx="7391400" cy="487362"/>
          </a:xfrm>
          <a:prstGeom prst="rect">
            <a:avLst/>
          </a:prstGeom>
        </p:spPr>
        <p:txBody>
          <a:bodyPr vert="horz" lIns="91440" tIns="45720" rIns="91440" bIns="45720" rtlCol="0" anchor="t">
            <a:normAutofit/>
          </a:bodyPr>
          <a:lstStyle>
            <a:lvl1pPr algn="l" defTabSz="457200" rtl="0" eaLnBrk="1" latinLnBrk="0" hangingPunct="1">
              <a:spcBef>
                <a:spcPct val="0"/>
              </a:spcBef>
              <a:buNone/>
              <a:defRPr sz="1800" b="0" i="0" kern="1200">
                <a:solidFill>
                  <a:srgbClr val="16316B"/>
                </a:solidFill>
                <a:latin typeface="Arial Narrow"/>
                <a:ea typeface="+mj-ea"/>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1510953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2282246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535113"/>
            <a:ext cx="4040188"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1800">
                <a:solidFill>
                  <a:srgbClr val="17458F"/>
                </a:solidFill>
              </a:defRPr>
            </a:lvl1pPr>
            <a:lvl2pPr>
              <a:defRPr sz="2000">
                <a:solidFill>
                  <a:srgbClr val="17458F"/>
                </a:solidFill>
              </a:defRPr>
            </a:lvl2pPr>
            <a:lvl3pPr>
              <a:defRPr sz="1800">
                <a:solidFill>
                  <a:srgbClr val="17458F"/>
                </a:solidFill>
              </a:defRPr>
            </a:lvl3pPr>
            <a:lvl4pPr>
              <a:defRPr sz="1600">
                <a:solidFill>
                  <a:srgbClr val="17458F"/>
                </a:solidFill>
              </a:defRPr>
            </a:lvl4pPr>
            <a:lvl5pPr>
              <a:defRPr sz="1600">
                <a:solidFill>
                  <a:srgbClr val="17458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645025" y="1535113"/>
            <a:ext cx="4041775"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1800">
                <a:solidFill>
                  <a:srgbClr val="17458F"/>
                </a:solidFill>
              </a:defRPr>
            </a:lvl1pPr>
            <a:lvl2pPr>
              <a:defRPr sz="2000">
                <a:solidFill>
                  <a:srgbClr val="17458F"/>
                </a:solidFill>
              </a:defRPr>
            </a:lvl2pPr>
            <a:lvl3pPr>
              <a:defRPr sz="1800">
                <a:solidFill>
                  <a:srgbClr val="17458F"/>
                </a:solidFill>
              </a:defRPr>
            </a:lvl3pPr>
            <a:lvl4pPr>
              <a:defRPr sz="1600">
                <a:solidFill>
                  <a:srgbClr val="17458F"/>
                </a:solidFill>
              </a:defRPr>
            </a:lvl4pPr>
            <a:lvl5pPr>
              <a:defRPr sz="1600">
                <a:solidFill>
                  <a:srgbClr val="17458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1701974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688932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ヒラギノ角ゴ Pro W3" charset="0"/>
              <a:cs typeface="ヒラギノ角ゴ Pro W3" charset="0"/>
            </a:endParaRPr>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タイトル 5"/>
          <p:cNvSpPr>
            <a:spLocks noGrp="1"/>
          </p:cNvSpPr>
          <p:nvPr>
            <p:ph type="title"/>
          </p:nvPr>
        </p:nvSpPr>
        <p:spPr>
          <a:xfrm>
            <a:off x="457200" y="274638"/>
            <a:ext cx="8229600" cy="1143000"/>
          </a:xfrm>
          <a:prstGeom prst="rect">
            <a:avLst/>
          </a:prstGeom>
        </p:spPr>
        <p:txBody>
          <a:bodyPr/>
          <a:lstStyle>
            <a:lvl1pPr>
              <a:defRPr>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16141085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5163672" y="6250164"/>
            <a:ext cx="378669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553200" y="6356350"/>
            <a:ext cx="2397162" cy="365125"/>
          </a:xfrm>
        </p:spPr>
        <p:txBody>
          <a:bodyPr/>
          <a:lstStyle>
            <a:lvl1pPr>
              <a:defRPr sz="1200"/>
            </a:lvl1pPr>
          </a:lstStyle>
          <a:p>
            <a:fld id="{48296678-7821-497A-A94A-DDC763C0106C}" type="slidenum">
              <a:rPr lang="ja-JP" altLang="en-US" smtClean="0"/>
              <a:pPr/>
              <a:t>‹#›</a:t>
            </a:fld>
            <a:endParaRPr lang="ja-JP" altLang="en-US" dirty="0"/>
          </a:p>
        </p:txBody>
      </p:sp>
      <p:sp>
        <p:nvSpPr>
          <p:cNvPr id="7" name="Title 6"/>
          <p:cNvSpPr>
            <a:spLocks noGrp="1"/>
          </p:cNvSpPr>
          <p:nvPr>
            <p:ph type="title"/>
          </p:nvPr>
        </p:nvSpPr>
        <p:spPr/>
        <p:txBody>
          <a:bodyPr/>
          <a:lstStyle/>
          <a:p>
            <a:r>
              <a:rPr lang="ja-JP" altLang="en-US"/>
              <a:t>マスター タイトルの書式設定</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a:xfrm>
            <a:off x="5163672" y="6250164"/>
            <a:ext cx="3786690" cy="365125"/>
          </a:xfrm>
          <a:prstGeom prst="rect">
            <a:avLst/>
          </a:prstGeom>
        </p:spPr>
        <p:txBody>
          <a:bodyPr/>
          <a:lstStyle/>
          <a:p>
            <a:endParaRPr kumimoji="1" lang="ja-JP" altLang="en-US"/>
          </a:p>
        </p:txBody>
      </p:sp>
      <p:sp>
        <p:nvSpPr>
          <p:cNvPr id="4" name="Footer Placeholder 3"/>
          <p:cNvSpPr>
            <a:spLocks noGrp="1"/>
          </p:cNvSpPr>
          <p:nvPr>
            <p:ph type="ftr" sz="quarter" idx="11"/>
          </p:nvPr>
        </p:nvSpPr>
        <p:spPr>
          <a:xfrm>
            <a:off x="193638" y="6250164"/>
            <a:ext cx="3786691"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p:txBody>
          <a:bodyPr/>
          <a:lstStyle/>
          <a:p>
            <a:fld id="{48296678-7821-497A-A94A-DDC763C0106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439769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895600" y="6172200"/>
            <a:ext cx="6019800" cy="1752600"/>
          </a:xfrm>
          <a:prstGeom prst="rect">
            <a:avLst/>
          </a:prstGeom>
        </p:spPr>
        <p:txBody>
          <a:bodyPr bIns="0">
            <a:noAutofit/>
          </a:bodyPr>
          <a:lstStyle>
            <a:lvl1pPr marL="0" indent="0" algn="r">
              <a:buNone/>
              <a:defRPr sz="1400" b="1" i="0">
                <a:solidFill>
                  <a:srgbClr val="01B4E7"/>
                </a:solidFill>
                <a:latin typeface="Arial Narrow Bold"/>
                <a:cs typeface="Arial Narrow Bold"/>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CHOOSE ONE: TAKE ACTION, EXCHANGE</a:t>
            </a:r>
          </a:p>
        </p:txBody>
      </p:sp>
      <p:sp>
        <p:nvSpPr>
          <p:cNvPr id="4"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0508432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F925CBC-5D63-4841-856B-2ED1B4A34DEC}" type="slidenum">
              <a:rPr lang="en-US" smtClean="0"/>
              <a:pPr/>
              <a:t>‹#›</a:t>
            </a:fld>
            <a:endParaRPr lang="en-US"/>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1736610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normAutofit/>
          </a:bodyPr>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Title Placeholder 1"/>
          <p:cNvSpPr txBox="1">
            <a:spLocks/>
          </p:cNvSpPr>
          <p:nvPr userDrawn="1"/>
        </p:nvSpPr>
        <p:spPr>
          <a:xfrm>
            <a:off x="457200" y="274638"/>
            <a:ext cx="7391400" cy="487362"/>
          </a:xfrm>
          <a:prstGeom prst="rect">
            <a:avLst/>
          </a:prstGeom>
        </p:spPr>
        <p:txBody>
          <a:bodyPr vert="horz" lIns="91440" tIns="45720" rIns="91440" bIns="45720" rtlCol="0" anchor="t">
            <a:normAutofit/>
          </a:bodyPr>
          <a:lstStyle>
            <a:lvl1pPr algn="l" defTabSz="457200" rtl="0" eaLnBrk="1" latinLnBrk="0" hangingPunct="1">
              <a:spcBef>
                <a:spcPct val="0"/>
              </a:spcBef>
              <a:buNone/>
              <a:defRPr sz="1800" b="0" i="0" kern="1200">
                <a:solidFill>
                  <a:srgbClr val="16316B"/>
                </a:solidFill>
                <a:latin typeface="Arial Narrow"/>
                <a:ea typeface="+mj-ea"/>
                <a:cs typeface="Arial Narrow"/>
              </a:defRPr>
            </a:lvl1pPr>
          </a:lstStyle>
          <a:p>
            <a:r>
              <a:rPr lang="en-US" dirty="0">
                <a:solidFill>
                  <a:schemeClr val="bg1"/>
                </a:solidFill>
              </a:rPr>
              <a:t>CLICK TO EDIT MASTER TITLE STYLE</a:t>
            </a:r>
          </a:p>
        </p:txBody>
      </p:sp>
    </p:spTree>
    <p:extLst>
      <p:ext uri="{BB962C8B-B14F-4D97-AF65-F5344CB8AC3E}">
        <p14:creationId xmlns:p14="http://schemas.microsoft.com/office/powerpoint/2010/main" val="4209174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a:prstGeom prst="rect">
            <a:avLst/>
          </a:prstGeo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39682586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57200" y="1535113"/>
            <a:ext cx="4040188"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4645025" y="1535113"/>
            <a:ext cx="4041775"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1864316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1696093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3484109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7" name="Title 6"/>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46184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320424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1964483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750172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296678-7821-497A-A94A-DDC763C0106C}" type="slidenum">
              <a:rPr kumimoji="1" lang="ja-JP" altLang="en-US" smtClean="0"/>
              <a:t>‹#›</a:t>
            </a:fld>
            <a:endParaRPr kumimoji="1" lang="ja-JP" altLang="en-US"/>
          </a:p>
        </p:txBody>
      </p:sp>
    </p:spTree>
    <p:extLst>
      <p:ext uri="{BB962C8B-B14F-4D97-AF65-F5344CB8AC3E}">
        <p14:creationId xmlns:p14="http://schemas.microsoft.com/office/powerpoint/2010/main" val="23216907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6" Type="http://schemas.openxmlformats.org/officeDocument/2006/relationships/theme" Target="../theme/theme2.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slideLayout" Target="../slideLayouts/slideLayout1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image" Target="../media/image5.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image" Target="../media/image5.png"/><Relationship Id="rId5" Type="http://schemas.openxmlformats.org/officeDocument/2006/relationships/slideLayout" Target="../slideLayouts/slideLayout25.xml"/><Relationship Id="rId10" Type="http://schemas.openxmlformats.org/officeDocument/2006/relationships/theme" Target="../theme/theme4.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slideLayout" Target="../slideLayouts/slideLayout32.xml"/><Relationship Id="rId7" Type="http://schemas.openxmlformats.org/officeDocument/2006/relationships/theme" Target="../theme/theme5.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TRF100_lockup_R.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33400" y="5715000"/>
            <a:ext cx="3581261" cy="838201"/>
          </a:xfrm>
          <a:prstGeom prst="rect">
            <a:avLst/>
          </a:prstGeom>
        </p:spPr>
      </p:pic>
      <p:sp>
        <p:nvSpPr>
          <p:cNvPr id="4" name="Rectangle 3"/>
          <p:cNvSpPr/>
          <p:nvPr userDrawn="1"/>
        </p:nvSpPr>
        <p:spPr>
          <a:xfrm>
            <a:off x="0" y="2286000"/>
            <a:ext cx="9144000" cy="19050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a:solidFill>
                <a:srgbClr val="E7E7E8"/>
              </a:solidFill>
            </a:endParaRPr>
          </a:p>
        </p:txBody>
      </p:sp>
    </p:spTree>
    <p:extLst>
      <p:ext uri="{BB962C8B-B14F-4D97-AF65-F5344CB8AC3E}">
        <p14:creationId xmlns:p14="http://schemas.microsoft.com/office/powerpoint/2010/main" val="1619940863"/>
      </p:ext>
    </p:extLst>
  </p:cSld>
  <p:clrMap bg1="lt1" tx1="dk1" bg2="lt2" tx2="dk2" accent1="accent1" accent2="accent2" accent3="accent3" accent4="accent4" accent5="accent5" accent6="accent6" hlink="hlink" folHlink="folHlink"/>
  <p:sldLayoutIdLst>
    <p:sldLayoutId id="2147483853" r:id="rId1"/>
    <p:sldLayoutId id="2147483861" r:id="rId2"/>
    <p:sldLayoutId id="2147483863" r:id="rId3"/>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endParaRPr kumimoji="1" lang="ja-JP"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8296678-7821-497A-A94A-DDC763C0106C}" type="slidenum">
              <a:rPr kumimoji="1" lang="ja-JP" altLang="en-US" smtClean="0"/>
              <a:t>‹#›</a:t>
            </a:fld>
            <a:endParaRPr kumimoji="1" lang="ja-JP"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447064206"/>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 id="2147483879" r:id="rId12"/>
    <p:sldLayoutId id="2147483880" r:id="rId13"/>
    <p:sldLayoutId id="2147483881" r:id="rId14"/>
    <p:sldLayoutId id="2147483882" r:id="rId15"/>
  </p:sldLayoutIdLst>
  <p:hf hdr="0" ftr="0" dt="0"/>
  <p:txStyles>
    <p:title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kumimoji="1"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Rectangle 3"/>
          <p:cNvSpPr/>
          <p:nvPr userDrawn="1"/>
        </p:nvSpPr>
        <p:spPr>
          <a:xfrm>
            <a:off x="0" y="0"/>
            <a:ext cx="9144000" cy="59436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a:solidFill>
                <a:srgbClr val="E7E7E8"/>
              </a:solidFill>
            </a:endParaRPr>
          </a:p>
        </p:txBody>
      </p:sp>
      <p:pic>
        <p:nvPicPr>
          <p:cNvPr id="2" name="Picture 1" descr="TRF100_lockup_R.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57200" y="6172201"/>
            <a:ext cx="1953413" cy="457200"/>
          </a:xfrm>
          <a:prstGeom prst="rect">
            <a:avLst/>
          </a:prstGeom>
        </p:spPr>
      </p:pic>
    </p:spTree>
    <p:extLst>
      <p:ext uri="{BB962C8B-B14F-4D97-AF65-F5344CB8AC3E}">
        <p14:creationId xmlns:p14="http://schemas.microsoft.com/office/powerpoint/2010/main" val="2696800572"/>
      </p:ext>
    </p:extLst>
  </p:cSld>
  <p:clrMap bg1="lt1" tx1="dk1" bg2="lt2" tx2="dk2" accent1="accent1" accent2="accent2" accent3="accent3" accent4="accent4" accent5="accent5" accent6="accent6" hlink="hlink" folHlink="folHlink"/>
  <p:sldLayoutIdLst>
    <p:sldLayoutId id="2147483763" r:id="rId1"/>
    <p:sldLayoutId id="2147483764" r:id="rId2"/>
  </p:sldLayoutIdLst>
  <p:hf sldNum="0"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b="1" i="0" kern="1200">
          <a:solidFill>
            <a:srgbClr val="16316B"/>
          </a:solidFill>
          <a:latin typeface="Arial Narrow"/>
          <a:ea typeface="+mn-ea"/>
          <a:cs typeface="Arial Narrow"/>
        </a:defRPr>
      </a:lvl1pPr>
      <a:lvl2pPr marL="742950" indent="-285750" algn="l" defTabSz="457200" rtl="0" eaLnBrk="1" latinLnBrk="0" hangingPunct="1">
        <a:spcBef>
          <a:spcPct val="20000"/>
        </a:spcBef>
        <a:buFont typeface="Arial"/>
        <a:buChar char="–"/>
        <a:defRPr sz="2800" b="1" i="0" kern="1200">
          <a:solidFill>
            <a:srgbClr val="16316B"/>
          </a:solidFill>
          <a:latin typeface="Arial Narrow"/>
          <a:ea typeface="+mn-ea"/>
          <a:cs typeface="Arial Narrow"/>
        </a:defRPr>
      </a:lvl2pPr>
      <a:lvl3pPr marL="1143000" indent="-228600" algn="l" defTabSz="457200" rtl="0" eaLnBrk="1" latinLnBrk="0" hangingPunct="1">
        <a:spcBef>
          <a:spcPct val="20000"/>
        </a:spcBef>
        <a:buFont typeface="Arial"/>
        <a:buChar char="•"/>
        <a:defRPr sz="2400" b="1" i="0" kern="1200">
          <a:solidFill>
            <a:srgbClr val="16316B"/>
          </a:solidFill>
          <a:latin typeface="Arial Narrow"/>
          <a:ea typeface="+mn-ea"/>
          <a:cs typeface="Arial Narrow"/>
        </a:defRPr>
      </a:lvl3pPr>
      <a:lvl4pPr marL="1600200" indent="-228600" algn="l" defTabSz="457200" rtl="0" eaLnBrk="1" latinLnBrk="0" hangingPunct="1">
        <a:spcBef>
          <a:spcPct val="20000"/>
        </a:spcBef>
        <a:buFont typeface="Arial"/>
        <a:buChar char="–"/>
        <a:defRPr sz="2000" b="1" i="0" kern="1200">
          <a:solidFill>
            <a:srgbClr val="16316B"/>
          </a:solidFill>
          <a:latin typeface="Arial Narrow"/>
          <a:ea typeface="+mn-ea"/>
          <a:cs typeface="Arial Narrow"/>
        </a:defRPr>
      </a:lvl4pPr>
      <a:lvl5pPr marL="2057400" indent="-228600" algn="l" defTabSz="457200" rtl="0" eaLnBrk="1" latinLnBrk="0" hangingPunct="1">
        <a:spcBef>
          <a:spcPct val="20000"/>
        </a:spcBef>
        <a:buFont typeface="Arial"/>
        <a:buChar char="»"/>
        <a:defRPr sz="2000" b="1" i="0" kern="1200">
          <a:solidFill>
            <a:srgbClr val="16316B"/>
          </a:solidFill>
          <a:latin typeface="Arial Narrow"/>
          <a:ea typeface="+mn-ea"/>
          <a:cs typeface="Arial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9144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a:solidFill>
                <a:srgbClr val="E7E7E8"/>
              </a:solidFill>
            </a:endParaRPr>
          </a:p>
        </p:txBody>
      </p:sp>
      <p:sp>
        <p:nvSpPr>
          <p:cNvPr id="7" name="Text Placeholder 2"/>
          <p:cNvSpPr>
            <a:spLocks noGrp="1"/>
          </p:cNvSpPr>
          <p:nvPr>
            <p:ph type="body" idx="1"/>
          </p:nvPr>
        </p:nvSpPr>
        <p:spPr>
          <a:xfrm>
            <a:off x="457200" y="1600201"/>
            <a:ext cx="8229600" cy="4191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800">
                <a:solidFill>
                  <a:schemeClr val="tx1">
                    <a:tint val="75000"/>
                  </a:schemeClr>
                </a:solidFill>
                <a:latin typeface="Arial Narrow"/>
                <a:cs typeface="Arial Narrow"/>
              </a:defRPr>
            </a:lvl1pPr>
          </a:lstStyle>
          <a:p>
            <a:fld id="{CAB2FCF9-CE33-3847-9706-1046D2EB27A1}" type="slidenum">
              <a:rPr lang="en-US" smtClean="0"/>
              <a:pPr/>
              <a:t>‹#›</a:t>
            </a:fld>
            <a:endParaRPr lang="en-US" dirty="0"/>
          </a:p>
        </p:txBody>
      </p:sp>
      <p:pic>
        <p:nvPicPr>
          <p:cNvPr id="11" name="Picture 10" descr="TRF100_lockup_R.png"/>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57200" y="6172201"/>
            <a:ext cx="1953413" cy="457200"/>
          </a:xfrm>
          <a:prstGeom prst="rect">
            <a:avLst/>
          </a:prstGeom>
        </p:spPr>
      </p:pic>
    </p:spTree>
    <p:extLst>
      <p:ext uri="{BB962C8B-B14F-4D97-AF65-F5344CB8AC3E}">
        <p14:creationId xmlns:p14="http://schemas.microsoft.com/office/powerpoint/2010/main" val="1999358288"/>
      </p:ext>
    </p:extLst>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62" r:id="rId7"/>
    <p:sldLayoutId id="2147483865" r:id="rId8"/>
    <p:sldLayoutId id="2147483866" r:id="rId9"/>
  </p:sldLayoutIdLst>
  <p:hf sldNum="0"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kern="1200">
          <a:solidFill>
            <a:srgbClr val="005DAA"/>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rgbClr val="005DAA"/>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rgbClr val="005DAA"/>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rgbClr val="005DAA"/>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9144000" cy="5867400"/>
          </a:xfrm>
          <a:prstGeom prst="rect">
            <a:avLst/>
          </a:prstGeom>
          <a:solidFill>
            <a:srgbClr val="00B4E7"/>
          </a:solidFill>
          <a:ln>
            <a:noFill/>
          </a:ln>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a:solidFill>
                <a:srgbClr val="E7E7E8"/>
              </a:solidFill>
            </a:endParaRPr>
          </a:p>
        </p:txBody>
      </p:sp>
      <p:sp>
        <p:nvSpPr>
          <p:cNvPr id="7" name="Text Placeholder 2"/>
          <p:cNvSpPr>
            <a:spLocks noGrp="1"/>
          </p:cNvSpPr>
          <p:nvPr>
            <p:ph type="body" idx="1"/>
          </p:nvPr>
        </p:nvSpPr>
        <p:spPr>
          <a:xfrm>
            <a:off x="457200" y="1600201"/>
            <a:ext cx="8229600" cy="4191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457200" y="274638"/>
            <a:ext cx="7391400" cy="487362"/>
          </a:xfrm>
          <a:prstGeom prst="rect">
            <a:avLst/>
          </a:prstGeom>
        </p:spPr>
        <p:txBody>
          <a:bodyPr vert="horz" lIns="91440" tIns="45720" rIns="91440" bIns="45720" rtlCol="0" anchor="t">
            <a:normAutofit/>
          </a:bodyPr>
          <a:lstStyle/>
          <a:p>
            <a:r>
              <a:rPr lang="en-US" dirty="0"/>
              <a:t>CLICK TO EDIT MASTER TITLE STYLE</a:t>
            </a:r>
          </a:p>
        </p:txBody>
      </p:sp>
      <p:pic>
        <p:nvPicPr>
          <p:cNvPr id="6" name="Picture 5" descr="IC16-Seoul_lockup_PMS_C.eps"/>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57200" y="6172200"/>
            <a:ext cx="2088000" cy="433175"/>
          </a:xfrm>
          <a:prstGeom prst="rect">
            <a:avLst/>
          </a:prstGeom>
        </p:spPr>
      </p:pic>
    </p:spTree>
    <p:extLst>
      <p:ext uri="{BB962C8B-B14F-4D97-AF65-F5344CB8AC3E}">
        <p14:creationId xmlns:p14="http://schemas.microsoft.com/office/powerpoint/2010/main" val="2299458886"/>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Lst>
  <p:hf sldNum="0" hdr="0" ftr="0" dt="0"/>
  <p:txStyles>
    <p:titleStyle>
      <a:lvl1pPr algn="l" defTabSz="457200" rtl="0" eaLnBrk="1" latinLnBrk="0" hangingPunct="1">
        <a:spcBef>
          <a:spcPct val="0"/>
        </a:spcBef>
        <a:buNone/>
        <a:defRPr sz="1800" b="1" i="0" kern="1200">
          <a:solidFill>
            <a:schemeClr val="bg1"/>
          </a:solidFill>
          <a:latin typeface="Arial Narrow"/>
          <a:ea typeface="+mj-ea"/>
          <a:cs typeface="Arial Narrow"/>
        </a:defRPr>
      </a:lvl1pPr>
    </p:titleStyle>
    <p:bodyStyle>
      <a:lvl1pPr marL="342900" indent="-342900" algn="l" defTabSz="457200" rtl="0" eaLnBrk="1" latinLnBrk="0" hangingPunct="1">
        <a:spcBef>
          <a:spcPct val="20000"/>
        </a:spcBef>
        <a:buFont typeface="Arial"/>
        <a:buChar char="•"/>
        <a:defRPr sz="3200" kern="1200">
          <a:solidFill>
            <a:schemeClr val="bg1"/>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chemeClr val="bg1"/>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chemeClr val="bg1"/>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chemeClr val="bg1"/>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chemeClr val="bg1"/>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サブタイトル 5"/>
          <p:cNvSpPr>
            <a:spLocks noGrp="1"/>
          </p:cNvSpPr>
          <p:nvPr>
            <p:ph type="subTitle" idx="4294967295"/>
          </p:nvPr>
        </p:nvSpPr>
        <p:spPr>
          <a:xfrm>
            <a:off x="1143000" y="4267200"/>
            <a:ext cx="7696200" cy="1143000"/>
          </a:xfrm>
          <a:prstGeom prst="rect">
            <a:avLst/>
          </a:prstGeom>
        </p:spPr>
        <p:txBody>
          <a:bodyPr>
            <a:normAutofit/>
          </a:bodyPr>
          <a:lstStyle/>
          <a:p>
            <a:pPr marL="0" indent="0">
              <a:buNone/>
              <a:defRPr/>
            </a:pPr>
            <a:r>
              <a:rPr lang="en-US" altLang="ja-JP" sz="2800" b="1" dirty="0">
                <a:latin typeface="ＭＳ Ｐゴシック" panose="020B0600070205080204" pitchFamily="50" charset="-128"/>
                <a:ea typeface="ＭＳ Ｐゴシック" panose="020B0600070205080204" pitchFamily="50" charset="-128"/>
              </a:rPr>
              <a:t>18-19</a:t>
            </a:r>
            <a:r>
              <a:rPr lang="ja-JP" altLang="en-US" sz="2800" b="1" dirty="0">
                <a:latin typeface="ＭＳ Ｐゴシック" panose="020B0600070205080204" pitchFamily="50" charset="-128"/>
                <a:ea typeface="ＭＳ Ｐゴシック" panose="020B0600070205080204" pitchFamily="50" charset="-128"/>
              </a:rPr>
              <a:t>年度 財団委員会　</a:t>
            </a:r>
            <a:endParaRPr lang="en-US" altLang="ja-JP" sz="2800" b="1" dirty="0">
              <a:latin typeface="ＭＳ Ｐゴシック" panose="020B0600070205080204" pitchFamily="50" charset="-128"/>
              <a:ea typeface="ＭＳ Ｐゴシック" panose="020B0600070205080204" pitchFamily="50" charset="-128"/>
            </a:endParaRPr>
          </a:p>
          <a:p>
            <a:pPr marL="0" indent="0">
              <a:buNone/>
              <a:defRPr/>
            </a:pPr>
            <a:r>
              <a:rPr lang="ja-JP" altLang="en-US" sz="2800" b="1" dirty="0">
                <a:latin typeface="ＭＳ Ｐゴシック" panose="020B0600070205080204" pitchFamily="50" charset="-128"/>
                <a:ea typeface="ＭＳ Ｐゴシック" panose="020B0600070205080204" pitchFamily="50" charset="-128"/>
              </a:rPr>
              <a:t>資金管理小委員長　曉　</a:t>
            </a:r>
            <a:r>
              <a:rPr lang="en-US" altLang="ja-JP" sz="2800" b="1" dirty="0">
                <a:latin typeface="ＭＳ Ｐゴシック" panose="020B0600070205080204" pitchFamily="50" charset="-128"/>
                <a:ea typeface="ＭＳ Ｐゴシック" panose="020B0600070205080204" pitchFamily="50" charset="-128"/>
              </a:rPr>
              <a:t>琢</a:t>
            </a:r>
            <a:r>
              <a:rPr lang="ja-JP" altLang="en-US" sz="2800" b="1" dirty="0">
                <a:latin typeface="ＭＳ Ｐゴシック" panose="020B0600070205080204" pitchFamily="50" charset="-128"/>
                <a:ea typeface="ＭＳ Ｐゴシック" panose="020B0600070205080204" pitchFamily="50" charset="-128"/>
              </a:rPr>
              <a:t>　也（大阪南</a:t>
            </a:r>
            <a:r>
              <a:rPr lang="en-US" altLang="ja-JP" sz="2800" b="1" dirty="0">
                <a:latin typeface="ＭＳ Ｐゴシック" panose="020B0600070205080204" pitchFamily="50" charset="-128"/>
                <a:ea typeface="ＭＳ Ｐゴシック" panose="020B0600070205080204" pitchFamily="50" charset="-128"/>
              </a:rPr>
              <a:t>RC</a:t>
            </a:r>
            <a:r>
              <a:rPr lang="ja-JP" altLang="en-US" sz="2800" b="1" dirty="0">
                <a:latin typeface="ＭＳ Ｐゴシック" panose="020B0600070205080204" pitchFamily="50" charset="-128"/>
                <a:ea typeface="ＭＳ Ｐゴシック" panose="020B0600070205080204" pitchFamily="50" charset="-128"/>
              </a:rPr>
              <a:t>）</a:t>
            </a:r>
          </a:p>
        </p:txBody>
      </p:sp>
      <p:sp>
        <p:nvSpPr>
          <p:cNvPr id="5" name="タイトル 4"/>
          <p:cNvSpPr>
            <a:spLocks noGrp="1"/>
          </p:cNvSpPr>
          <p:nvPr>
            <p:ph type="ctrTitle" idx="4294967295"/>
          </p:nvPr>
        </p:nvSpPr>
        <p:spPr>
          <a:xfrm>
            <a:off x="-152400" y="2819400"/>
            <a:ext cx="9296400" cy="990600"/>
          </a:xfrm>
          <a:prstGeom prst="rect">
            <a:avLst/>
          </a:prstGeom>
        </p:spPr>
        <p:txBody>
          <a:bodyPr/>
          <a:lstStyle/>
          <a:p>
            <a:pPr>
              <a:defRPr/>
            </a:pPr>
            <a:r>
              <a:rPr lang="ja-JP" altLang="en-US" sz="4000" dirty="0">
                <a:solidFill>
                  <a:schemeClr val="bg1"/>
                </a:solidFill>
              </a:rPr>
              <a:t>　</a:t>
            </a:r>
          </a:p>
        </p:txBody>
      </p:sp>
      <p:sp>
        <p:nvSpPr>
          <p:cNvPr id="17412" name="タイトル 2"/>
          <p:cNvSpPr txBox="1">
            <a:spLocks/>
          </p:cNvSpPr>
          <p:nvPr/>
        </p:nvSpPr>
        <p:spPr bwMode="auto">
          <a:xfrm>
            <a:off x="152400" y="838200"/>
            <a:ext cx="6705600" cy="1600200"/>
          </a:xfrm>
          <a:prstGeom prst="rect">
            <a:avLst/>
          </a:prstGeom>
          <a:noFill/>
          <a:ln w="9525">
            <a:noFill/>
            <a:miter lim="800000"/>
            <a:headEnd/>
            <a:tailEnd/>
          </a:ln>
        </p:spPr>
        <p:txBody>
          <a:bodyPr anchor="ctr"/>
          <a:lstStyle/>
          <a:p>
            <a:pPr>
              <a:spcAft>
                <a:spcPts val="1200"/>
              </a:spcAft>
            </a:pPr>
            <a:r>
              <a:rPr lang="en-US" altLang="ja-JP"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2018</a:t>
            </a:r>
            <a:r>
              <a:rPr lang="ja-JP" altLang="en-US"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年</a:t>
            </a:r>
            <a:r>
              <a:rPr lang="en-US" altLang="ja-JP"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9</a:t>
            </a:r>
            <a:r>
              <a:rPr lang="ja-JP" altLang="en-US"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月</a:t>
            </a:r>
            <a:r>
              <a:rPr lang="en-US" altLang="ja-JP"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1</a:t>
            </a:r>
            <a:r>
              <a:rPr lang="ja-JP" altLang="en-US"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日</a:t>
            </a:r>
            <a:endParaRPr lang="en-US" altLang="ja-JP" b="1" dirty="0">
              <a:solidFill>
                <a:schemeClr val="tx2"/>
              </a:solidFill>
              <a:latin typeface="ＭＳ Ｐゴシック" panose="020B0600070205080204" pitchFamily="50" charset="-128"/>
              <a:ea typeface="ＭＳ Ｐゴシック" panose="020B0600070205080204" pitchFamily="50" charset="-128"/>
              <a:cs typeface="Meiryo UI" pitchFamily="50" charset="-128"/>
            </a:endParaRPr>
          </a:p>
          <a:p>
            <a:r>
              <a:rPr lang="en-US" altLang="ja-JP" sz="3200"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RI2660</a:t>
            </a:r>
            <a:r>
              <a:rPr lang="ja-JP" altLang="en-US" sz="3200"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地区</a:t>
            </a:r>
            <a:endParaRPr lang="en-US" altLang="ja-JP" sz="3200" b="1" dirty="0">
              <a:solidFill>
                <a:schemeClr val="tx2"/>
              </a:solidFill>
              <a:latin typeface="ＭＳ Ｐゴシック" panose="020B0600070205080204" pitchFamily="50" charset="-128"/>
              <a:ea typeface="ＭＳ Ｐゴシック" panose="020B0600070205080204" pitchFamily="50" charset="-128"/>
              <a:cs typeface="Meiryo UI" pitchFamily="50" charset="-128"/>
            </a:endParaRPr>
          </a:p>
          <a:p>
            <a:r>
              <a:rPr lang="ja-JP" altLang="en-US" sz="3200"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地区財団セミナー</a:t>
            </a:r>
          </a:p>
        </p:txBody>
      </p:sp>
      <p:sp>
        <p:nvSpPr>
          <p:cNvPr id="6" name="正方形/長方形 5"/>
          <p:cNvSpPr/>
          <p:nvPr/>
        </p:nvSpPr>
        <p:spPr>
          <a:xfrm>
            <a:off x="-6531" y="2692063"/>
            <a:ext cx="8763000" cy="1015663"/>
          </a:xfrm>
          <a:prstGeom prst="rect">
            <a:avLst/>
          </a:prstGeom>
        </p:spPr>
        <p:txBody>
          <a:bodyPr wrap="square">
            <a:spAutoFit/>
          </a:bodyPr>
          <a:lstStyle/>
          <a:p>
            <a:pPr algn="ctr"/>
            <a:r>
              <a:rPr lang="ja-JP" altLang="en-US" sz="6000" dirty="0">
                <a:solidFill>
                  <a:schemeClr val="tx2"/>
                </a:solidFill>
                <a:latin typeface="ＭＳ Ｐゴシック" panose="020B0600070205080204" pitchFamily="50" charset="-128"/>
                <a:ea typeface="ＭＳ Ｐゴシック" panose="020B0600070205080204" pitchFamily="50" charset="-128"/>
              </a:rPr>
              <a:t>財団補助金管理</a:t>
            </a:r>
          </a:p>
        </p:txBody>
      </p:sp>
    </p:spTree>
    <p:extLst>
      <p:ext uri="{BB962C8B-B14F-4D97-AF65-F5344CB8AC3E}">
        <p14:creationId xmlns:p14="http://schemas.microsoft.com/office/powerpoint/2010/main" val="53179132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39155" y="1753374"/>
            <a:ext cx="8839200" cy="4647426"/>
          </a:xfrm>
          <a:prstGeom prst="rect">
            <a:avLst/>
          </a:prstGeom>
          <a:ln>
            <a:solidFill>
              <a:srgbClr val="002060"/>
            </a:solidFill>
          </a:ln>
        </p:spPr>
        <p:txBody>
          <a:bodyPr wrap="square">
            <a:spAutoFit/>
          </a:bodyPr>
          <a:lstStyle/>
          <a:p>
            <a:pPr>
              <a:lnSpc>
                <a:spcPct val="150000"/>
              </a:lnSpc>
            </a:pPr>
            <a:r>
              <a:rPr lang="en-US" altLang="ja-JP" dirty="0">
                <a:solidFill>
                  <a:srgbClr val="16316B"/>
                </a:solidFill>
                <a:latin typeface="ＭＳ Ｐゴシック" panose="020B0600070205080204" pitchFamily="50" charset="-128"/>
                <a:ea typeface="ＭＳ Ｐゴシック" panose="020B0600070205080204" pitchFamily="50" charset="-128"/>
              </a:rPr>
              <a:t>【</a:t>
            </a:r>
            <a:r>
              <a:rPr lang="ja-JP" altLang="en-US" dirty="0">
                <a:solidFill>
                  <a:srgbClr val="16316B"/>
                </a:solidFill>
                <a:latin typeface="ＭＳ Ｐゴシック" panose="020B0600070205080204" pitchFamily="50" charset="-128"/>
                <a:ea typeface="ＭＳ Ｐゴシック" panose="020B0600070205080204" pitchFamily="50" charset="-128"/>
              </a:rPr>
              <a:t>地区補助金と</a:t>
            </a:r>
            <a:r>
              <a:rPr lang="en-US" altLang="ja-JP" dirty="0">
                <a:solidFill>
                  <a:srgbClr val="16316B"/>
                </a:solidFill>
                <a:latin typeface="ＭＳ Ｐゴシック" panose="020B0600070205080204" pitchFamily="50" charset="-128"/>
                <a:ea typeface="ＭＳ Ｐゴシック" panose="020B0600070205080204" pitchFamily="50" charset="-128"/>
              </a:rPr>
              <a:t>RI </a:t>
            </a:r>
            <a:r>
              <a:rPr lang="ja-JP" altLang="en-US" dirty="0">
                <a:solidFill>
                  <a:srgbClr val="16316B"/>
                </a:solidFill>
                <a:latin typeface="ＭＳ Ｐゴシック" panose="020B0600070205080204" pitchFamily="50" charset="-128"/>
                <a:ea typeface="ＭＳ Ｐゴシック" panose="020B0600070205080204" pitchFamily="50" charset="-128"/>
              </a:rPr>
              <a:t>為替レート（ロータリー・レート）</a:t>
            </a:r>
            <a:r>
              <a:rPr lang="en-US" altLang="ja-JP" dirty="0">
                <a:solidFill>
                  <a:srgbClr val="16316B"/>
                </a:solidFill>
                <a:latin typeface="ＭＳ Ｐゴシック" panose="020B0600070205080204" pitchFamily="50" charset="-128"/>
                <a:ea typeface="ＭＳ Ｐゴシック" panose="020B0600070205080204" pitchFamily="50" charset="-128"/>
              </a:rPr>
              <a:t>】</a:t>
            </a:r>
            <a:endParaRPr lang="ja-JP" altLang="en-US" dirty="0">
              <a:solidFill>
                <a:srgbClr val="16316B"/>
              </a:solidFill>
              <a:latin typeface="ＭＳ Ｐゴシック" panose="020B0600070205080204" pitchFamily="50" charset="-128"/>
              <a:ea typeface="ＭＳ Ｐゴシック" panose="020B0600070205080204" pitchFamily="50" charset="-128"/>
            </a:endParaRPr>
          </a:p>
          <a:p>
            <a:pPr>
              <a:lnSpc>
                <a:spcPct val="150000"/>
              </a:lnSpc>
            </a:pP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補助金の申請と支払を含む全ての資金のやりとりは、その時点の</a:t>
            </a:r>
            <a:r>
              <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rPr>
              <a:t>RI </a:t>
            </a: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為替レートを使用します。クラブへの補助金支払いは、地区が財団から一括して地区補助金を受領した時点における</a:t>
            </a:r>
            <a:r>
              <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rPr>
              <a:t>RI </a:t>
            </a: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為替レートで支払われます。補助金承認時から為替レートが変動した場合、クラブは為替損益に以下の方法で対応してください。</a:t>
            </a:r>
            <a:endPar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endParaRPr>
          </a:p>
          <a:p>
            <a:pPr>
              <a:lnSpc>
                <a:spcPct val="150000"/>
              </a:lnSpc>
            </a:pPr>
            <a:endPar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endParaRPr>
          </a:p>
          <a:p>
            <a:pPr>
              <a:lnSpc>
                <a:spcPct val="250000"/>
              </a:lnSpc>
            </a:pP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a:t>
            </a:r>
            <a:r>
              <a:rPr lang="ja-JP" altLang="en-US" sz="2000" dirty="0">
                <a:solidFill>
                  <a:srgbClr val="FF0000"/>
                </a:solidFill>
                <a:latin typeface="ＭＳ Ｐゴシック" panose="020B0600070205080204" pitchFamily="50" charset="-128"/>
                <a:ea typeface="ＭＳ Ｐゴシック" panose="020B0600070205080204" pitchFamily="50" charset="-128"/>
              </a:rPr>
              <a:t>為替差損</a:t>
            </a: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・・・クラブは</a:t>
            </a:r>
            <a:r>
              <a:rPr lang="ja-JP" altLang="en-US" sz="2000" dirty="0">
                <a:solidFill>
                  <a:srgbClr val="FF0000"/>
                </a:solidFill>
                <a:latin typeface="ＭＳ Ｐゴシック" panose="020B0600070205080204" pitchFamily="50" charset="-128"/>
                <a:ea typeface="ＭＳ Ｐゴシック" panose="020B0600070205080204" pitchFamily="50" charset="-128"/>
              </a:rPr>
              <a:t>拠出金を増額</a:t>
            </a: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する、または活動の</a:t>
            </a:r>
            <a:r>
              <a:rPr lang="ja-JP" altLang="en-US" sz="2000" dirty="0">
                <a:solidFill>
                  <a:srgbClr val="FF0000"/>
                </a:solidFill>
                <a:latin typeface="ＭＳ Ｐゴシック" panose="020B0600070205080204" pitchFamily="50" charset="-128"/>
                <a:ea typeface="ＭＳ Ｐゴシック" panose="020B0600070205080204" pitchFamily="50" charset="-128"/>
              </a:rPr>
              <a:t>規模を縮小</a:t>
            </a: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するなど</a:t>
            </a:r>
            <a:endPar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endParaRPr>
          </a:p>
          <a:p>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＊為替差益・・・クラブは補給品を増量したり上位品種に変更する、または</a:t>
            </a:r>
            <a:r>
              <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rPr>
              <a:t>20</a:t>
            </a: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万円</a:t>
            </a:r>
            <a:endPar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endParaRPr>
          </a:p>
          <a:p>
            <a:r>
              <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rPr>
              <a:t>                    </a:t>
            </a:r>
            <a:r>
              <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rPr>
              <a:t>　を下回らない範囲でクラブ拠出金を減額するなど</a:t>
            </a:r>
            <a:endParaRPr lang="en-US" altLang="ja-JP" sz="2000" dirty="0">
              <a:solidFill>
                <a:schemeClr val="bg2">
                  <a:lumMod val="10000"/>
                </a:schemeClr>
              </a:solidFill>
              <a:latin typeface="ＭＳ Ｐゴシック" panose="020B0600070205080204" pitchFamily="50" charset="-128"/>
              <a:ea typeface="ＭＳ Ｐゴシック" panose="020B0600070205080204" pitchFamily="50" charset="-128"/>
            </a:endParaRPr>
          </a:p>
          <a:p>
            <a:endParaRPr lang="ja-JP" altLang="en-US" sz="20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ＭＳ Ｐゴシック" panose="020B0600070205080204" pitchFamily="50" charset="-128"/>
                <a:ea typeface="ＭＳ Ｐゴシック" panose="020B0600070205080204" pitchFamily="50" charset="-128"/>
              </a:rPr>
              <a:t>補助金申請手続きハンドブック</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(2017</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年</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7</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月版</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より抜粋</a:t>
            </a:r>
          </a:p>
        </p:txBody>
      </p:sp>
      <p:sp>
        <p:nvSpPr>
          <p:cNvPr id="9" name="正方形/長方形 8"/>
          <p:cNvSpPr/>
          <p:nvPr/>
        </p:nvSpPr>
        <p:spPr>
          <a:xfrm>
            <a:off x="143509"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152400" y="1167825"/>
            <a:ext cx="5105400" cy="584775"/>
          </a:xfrm>
          <a:prstGeom prst="rect">
            <a:avLst/>
          </a:prstGeom>
          <a:noFill/>
        </p:spPr>
        <p:txBody>
          <a:bodyPr wrap="square" rtlCol="0">
            <a:sp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地区補助金のＲＩ</a:t>
            </a:r>
            <a:r>
              <a:rPr kumimoji="1" lang="ja-JP" altLang="en-US" sz="3200" b="1" dirty="0">
                <a:solidFill>
                  <a:schemeClr val="tx2"/>
                </a:solidFill>
                <a:latin typeface="ＭＳ Ｐゴシック" panose="020B0600070205080204" pitchFamily="50" charset="-128"/>
                <a:ea typeface="ＭＳ Ｐゴシック" panose="020B0600070205080204" pitchFamily="50" charset="-128"/>
              </a:rPr>
              <a:t>為替レート</a:t>
            </a:r>
          </a:p>
        </p:txBody>
      </p:sp>
    </p:spTree>
    <p:extLst>
      <p:ext uri="{BB962C8B-B14F-4D97-AF65-F5344CB8AC3E}">
        <p14:creationId xmlns:p14="http://schemas.microsoft.com/office/powerpoint/2010/main" val="3604048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75605" y="1600200"/>
            <a:ext cx="8563595" cy="4062651"/>
          </a:xfrm>
          <a:prstGeom prst="rect">
            <a:avLst/>
          </a:prstGeom>
          <a:ln>
            <a:solidFill>
              <a:srgbClr val="002060"/>
            </a:solidFill>
          </a:ln>
        </p:spPr>
        <p:txBody>
          <a:bodyPr wrap="square">
            <a:spAutoFit/>
          </a:bodyPr>
          <a:lstStyle/>
          <a:p>
            <a:pPr>
              <a:lnSpc>
                <a:spcPct val="150000"/>
              </a:lnSpc>
            </a:pPr>
            <a:r>
              <a:rPr lang="en-US" altLang="ja-JP" sz="2800" dirty="0">
                <a:solidFill>
                  <a:srgbClr val="16316B"/>
                </a:solidFill>
                <a:latin typeface="ＭＳ Ｐゴシック" panose="020B0600070205080204" pitchFamily="50" charset="-128"/>
                <a:ea typeface="ＭＳ Ｐゴシック" panose="020B0600070205080204" pitchFamily="50" charset="-128"/>
              </a:rPr>
              <a:t>【</a:t>
            </a:r>
            <a:r>
              <a:rPr lang="ja-JP" altLang="en-US" sz="2800" dirty="0">
                <a:solidFill>
                  <a:srgbClr val="16316B"/>
                </a:solidFill>
                <a:latin typeface="ＭＳ Ｐゴシック" panose="020B0600070205080204" pitchFamily="50" charset="-128"/>
                <a:ea typeface="ＭＳ Ｐゴシック" panose="020B0600070205080204" pitchFamily="50" charset="-128"/>
              </a:rPr>
              <a:t>未使用の地区補助金</a:t>
            </a:r>
            <a:r>
              <a:rPr lang="en-US" altLang="ja-JP" sz="2800" dirty="0">
                <a:solidFill>
                  <a:srgbClr val="16316B"/>
                </a:solidFill>
                <a:latin typeface="ＭＳ Ｐゴシック" panose="020B0600070205080204" pitchFamily="50" charset="-128"/>
                <a:ea typeface="ＭＳ Ｐゴシック" panose="020B0600070205080204" pitchFamily="50" charset="-128"/>
              </a:rPr>
              <a:t>】</a:t>
            </a:r>
            <a:endParaRPr lang="ja-JP" altLang="en-US" sz="2800" dirty="0">
              <a:solidFill>
                <a:srgbClr val="16316B"/>
              </a:solidFill>
              <a:latin typeface="ＭＳ Ｐゴシック" panose="020B0600070205080204" pitchFamily="50" charset="-128"/>
              <a:ea typeface="ＭＳ Ｐゴシック" panose="020B0600070205080204" pitchFamily="50" charset="-128"/>
            </a:endParaRPr>
          </a:p>
          <a:p>
            <a:pPr>
              <a:lnSpc>
                <a:spcPct val="15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プロジェクト完了後に補助金の資金が残っている場合、あるいは為替差益による増額分はなるべくプロジェクト関連費（プロジェクトのための追加の補給品など）に使用して下さい。</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a:lnSpc>
                <a:spcPct val="150000"/>
              </a:lnSpc>
            </a:pP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未使用の補助金は金額の多寡に関わらず、速やかに地区に返金しなければなりません。</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a:p>
            <a:pPr>
              <a:lnSpc>
                <a:spcPct val="150000"/>
              </a:lnSpc>
            </a:pPr>
            <a:r>
              <a:rPr lang="en-US" altLang="ja-JP" dirty="0">
                <a:solidFill>
                  <a:schemeClr val="bg2">
                    <a:lumMod val="10000"/>
                  </a:schemeClr>
                </a:solidFill>
                <a:latin typeface="ＭＳ Ｐゴシック" panose="020B0600070205080204" pitchFamily="50" charset="-128"/>
                <a:ea typeface="ＭＳ Ｐゴシック" panose="020B0600070205080204" pitchFamily="50" charset="-128"/>
              </a:rPr>
              <a:t>(</a:t>
            </a:r>
            <a:r>
              <a:rPr lang="ja-JP" altLang="en-US" dirty="0">
                <a:solidFill>
                  <a:schemeClr val="bg2">
                    <a:lumMod val="10000"/>
                  </a:schemeClr>
                </a:solidFill>
                <a:latin typeface="ＭＳ Ｐゴシック" panose="020B0600070205080204" pitchFamily="50" charset="-128"/>
                <a:ea typeface="ＭＳ Ｐゴシック" panose="020B0600070205080204" pitchFamily="50" charset="-128"/>
              </a:rPr>
              <a:t>振込の場合、銀行手数料はクラブ負担）</a:t>
            </a:r>
            <a:endParaRPr lang="en-US" altLang="ja-JP"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ＭＳ Ｐゴシック" panose="020B0600070205080204" pitchFamily="50" charset="-128"/>
                <a:ea typeface="ＭＳ Ｐゴシック" panose="020B0600070205080204" pitchFamily="50" charset="-128"/>
              </a:rPr>
              <a:t>補助金申請手続きハンドブック</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(2017</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年</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7</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月版</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より抜粋</a:t>
            </a:r>
          </a:p>
        </p:txBody>
      </p:sp>
      <p:sp>
        <p:nvSpPr>
          <p:cNvPr id="9" name="正方形/長方形 8"/>
          <p:cNvSpPr/>
          <p:nvPr/>
        </p:nvSpPr>
        <p:spPr>
          <a:xfrm>
            <a:off x="143509" y="2935951"/>
            <a:ext cx="9000491" cy="338554"/>
          </a:xfrm>
          <a:prstGeom prst="rect">
            <a:avLst/>
          </a:prstGeom>
        </p:spPr>
        <p:txBody>
          <a:bodyPr wrap="square">
            <a:spAutoFit/>
          </a:bodyPr>
          <a:lstStyle/>
          <a:p>
            <a:endParaRPr lang="ja-JP" altLang="en-US" sz="1600" dirty="0"/>
          </a:p>
        </p:txBody>
      </p:sp>
      <p:sp>
        <p:nvSpPr>
          <p:cNvPr id="7" name="テキスト ボックス 6"/>
          <p:cNvSpPr txBox="1"/>
          <p:nvPr/>
        </p:nvSpPr>
        <p:spPr>
          <a:xfrm>
            <a:off x="237456" y="955692"/>
            <a:ext cx="6696744" cy="584775"/>
          </a:xfrm>
          <a:prstGeom prst="rect">
            <a:avLst/>
          </a:prstGeom>
          <a:noFill/>
        </p:spPr>
        <p:txBody>
          <a:bodyPr wrap="square" rtlCol="0">
            <a:spAutoFit/>
          </a:bodyPr>
          <a:lstStyle/>
          <a:p>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a:t>
            </a:r>
            <a:r>
              <a:rPr kumimoji="1" lang="ja-JP" altLang="en-US" sz="3200" b="1" dirty="0">
                <a:solidFill>
                  <a:schemeClr val="tx2"/>
                </a:solidFill>
                <a:latin typeface="ＭＳ Ｐゴシック" panose="020B0600070205080204" pitchFamily="50" charset="-128"/>
                <a:ea typeface="ＭＳ Ｐゴシック" panose="020B0600070205080204" pitchFamily="50" charset="-128"/>
              </a:rPr>
              <a:t>余剰金</a:t>
            </a:r>
          </a:p>
        </p:txBody>
      </p:sp>
    </p:spTree>
    <p:extLst>
      <p:ext uri="{BB962C8B-B14F-4D97-AF65-F5344CB8AC3E}">
        <p14:creationId xmlns:p14="http://schemas.microsoft.com/office/powerpoint/2010/main" val="734814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220072" y="6492875"/>
            <a:ext cx="3542928" cy="261610"/>
          </a:xfrm>
          <a:prstGeom prst="rect">
            <a:avLst/>
          </a:prstGeom>
          <a:noFill/>
        </p:spPr>
        <p:txBody>
          <a:bodyPr wrap="square" rtlCol="0">
            <a:spAutoFit/>
          </a:bodyPr>
          <a:lstStyle/>
          <a:p>
            <a:r>
              <a:rPr kumimoji="1" lang="ja-JP" altLang="en-US" sz="1100" dirty="0">
                <a:solidFill>
                  <a:srgbClr val="FF0000"/>
                </a:solidFill>
                <a:latin typeface="ＭＳ Ｐゴシック" panose="020B0600070205080204" pitchFamily="50" charset="-128"/>
                <a:ea typeface="ＭＳ Ｐゴシック" panose="020B0600070205080204" pitchFamily="50" charset="-128"/>
              </a:rPr>
              <a:t>補助金申請手続きハンドブック</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(2017</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年</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7</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月版</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より抜粋</a:t>
            </a:r>
          </a:p>
        </p:txBody>
      </p:sp>
      <p:sp>
        <p:nvSpPr>
          <p:cNvPr id="9" name="正方形/長方形 8"/>
          <p:cNvSpPr/>
          <p:nvPr/>
        </p:nvSpPr>
        <p:spPr>
          <a:xfrm>
            <a:off x="152400" y="1680150"/>
            <a:ext cx="8839200" cy="4339650"/>
          </a:xfrm>
          <a:prstGeom prst="rect">
            <a:avLst/>
          </a:prstGeom>
        </p:spPr>
        <p:txBody>
          <a:bodyPr wrap="square">
            <a:spAutoFit/>
          </a:bodyPr>
          <a:lstStyle/>
          <a:p>
            <a:r>
              <a:rPr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rPr>
              <a:t>【</a:t>
            </a:r>
            <a:r>
              <a:rPr lang="ja-JP" altLang="en-US" sz="2800" dirty="0">
                <a:solidFill>
                  <a:schemeClr val="tx2">
                    <a:lumMod val="50000"/>
                  </a:schemeClr>
                </a:solidFill>
                <a:latin typeface="ＭＳ Ｐゴシック" panose="020B0600070205080204" pitchFamily="50" charset="-128"/>
                <a:ea typeface="ＭＳ Ｐゴシック" panose="020B0600070205080204" pitchFamily="50" charset="-128"/>
              </a:rPr>
              <a:t>報告要件</a:t>
            </a:r>
            <a:r>
              <a:rPr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rPr>
              <a:t>】</a:t>
            </a:r>
          </a:p>
          <a:p>
            <a:r>
              <a:rPr lang="ja-JP" altLang="en-US" b="1" dirty="0">
                <a:solidFill>
                  <a:schemeClr val="tx2">
                    <a:lumMod val="50000"/>
                  </a:schemeClr>
                </a:solidFill>
                <a:latin typeface="ＭＳ Ｐゴシック" panose="020B0600070205080204" pitchFamily="50" charset="-128"/>
                <a:ea typeface="ＭＳ Ｐゴシック" panose="020B0600070205080204" pitchFamily="50" charset="-128"/>
              </a:rPr>
              <a:t>　　</a:t>
            </a:r>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　・・・申請書同様、ロータリー財団へオンラインで提出</a:t>
            </a:r>
            <a:endParaRPr lang="en-US"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sz="1800" dirty="0">
                <a:solidFill>
                  <a:schemeClr val="tx2">
                    <a:lumMod val="50000"/>
                  </a:schemeClr>
                </a:solidFill>
                <a:latin typeface="ＭＳ Ｐゴシック" panose="020B0600070205080204" pitchFamily="50" charset="-128"/>
                <a:ea typeface="ＭＳ Ｐゴシック" panose="020B0600070205080204" pitchFamily="50" charset="-128"/>
              </a:rPr>
              <a:t>　</a:t>
            </a:r>
            <a:endParaRPr lang="en-US" altLang="ja-JP" sz="1800" dirty="0">
              <a:solidFill>
                <a:schemeClr val="tx2">
                  <a:lumMod val="50000"/>
                </a:schemeClr>
              </a:solidFill>
              <a:latin typeface="ＭＳ Ｐゴシック" panose="020B0600070205080204" pitchFamily="50" charset="-128"/>
              <a:ea typeface="ＭＳ Ｐゴシック" panose="020B0600070205080204" pitchFamily="50" charset="-128"/>
            </a:endParaRPr>
          </a:p>
          <a:p>
            <a:endParaRPr lang="en-US" altLang="ja-JP" sz="1800" dirty="0">
              <a:solidFill>
                <a:schemeClr val="tx2">
                  <a:lumMod val="50000"/>
                </a:schemeClr>
              </a:solidFill>
              <a:latin typeface="ＭＳ Ｐゴシック" panose="020B0600070205080204" pitchFamily="50" charset="-128"/>
              <a:ea typeface="ＭＳ Ｐゴシック" panose="020B0600070205080204" pitchFamily="50" charset="-128"/>
            </a:endParaRPr>
          </a:p>
          <a:p>
            <a:endParaRPr lang="en-US"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a:p>
            <a:endParaRPr lang="en-US"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補助金の最初の支給を受けてから</a:t>
            </a:r>
            <a:r>
              <a:rPr lang="en-US" altLang="ja-JP" dirty="0">
                <a:solidFill>
                  <a:srgbClr val="FF0000"/>
                </a:solidFill>
                <a:latin typeface="ＭＳ Ｐゴシック" panose="020B0600070205080204" pitchFamily="50" charset="-128"/>
                <a:ea typeface="ＭＳ Ｐゴシック" panose="020B0600070205080204" pitchFamily="50" charset="-128"/>
              </a:rPr>
              <a:t>12 </a:t>
            </a:r>
            <a:r>
              <a:rPr lang="ja-JP" altLang="en-US" dirty="0">
                <a:solidFill>
                  <a:srgbClr val="FF0000"/>
                </a:solidFill>
                <a:latin typeface="ＭＳ Ｐゴシック" panose="020B0600070205080204" pitchFamily="50" charset="-128"/>
                <a:ea typeface="ＭＳ Ｐゴシック" panose="020B0600070205080204" pitchFamily="50" charset="-128"/>
              </a:rPr>
              <a:t>カ月以内に提出</a:t>
            </a:r>
            <a:endParaRPr lang="en-US" altLang="ja-JP" dirty="0">
              <a:solidFill>
                <a:srgbClr val="FF0000"/>
              </a:solidFill>
              <a:latin typeface="ＭＳ Ｐゴシック" panose="020B0600070205080204" pitchFamily="50" charset="-128"/>
              <a:ea typeface="ＭＳ Ｐゴシック" panose="020B0600070205080204" pitchFamily="50" charset="-128"/>
            </a:endParaRPr>
          </a:p>
          <a:p>
            <a:r>
              <a:rPr lang="ja-JP" altLang="en-US" dirty="0">
                <a:solidFill>
                  <a:srgbClr val="FF0000"/>
                </a:solidFill>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（その後もプロジェクト完了まで、</a:t>
            </a:r>
            <a:r>
              <a:rPr lang="en-US" altLang="ja-JP" dirty="0">
                <a:latin typeface="ＭＳ Ｐゴシック" panose="020B0600070205080204" pitchFamily="50" charset="-128"/>
                <a:ea typeface="ＭＳ Ｐゴシック" panose="020B0600070205080204" pitchFamily="50" charset="-128"/>
              </a:rPr>
              <a:t>12 </a:t>
            </a:r>
            <a:r>
              <a:rPr lang="ja-JP" altLang="en-US" dirty="0">
                <a:latin typeface="ＭＳ Ｐゴシック" panose="020B0600070205080204" pitchFamily="50" charset="-128"/>
                <a:ea typeface="ＭＳ Ｐゴシック" panose="020B0600070205080204" pitchFamily="50" charset="-128"/>
              </a:rPr>
              <a:t>ヵ月毎に 提出）</a:t>
            </a:r>
            <a:endParaRPr lang="en-US" altLang="ja-JP" dirty="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a:p>
            <a:endParaRPr lang="ja-JP" altLang="en-US" sz="2000"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プロジェクト完了後</a:t>
            </a:r>
            <a:r>
              <a:rPr lang="en-US" altLang="ja-JP" dirty="0">
                <a:solidFill>
                  <a:srgbClr val="FF0000"/>
                </a:solidFill>
                <a:latin typeface="ＭＳ Ｐゴシック" panose="020B0600070205080204" pitchFamily="50" charset="-128"/>
                <a:ea typeface="ＭＳ Ｐゴシック" panose="020B0600070205080204" pitchFamily="50" charset="-128"/>
              </a:rPr>
              <a:t>2 </a:t>
            </a:r>
            <a:r>
              <a:rPr lang="ja-JP" altLang="en-US" dirty="0">
                <a:solidFill>
                  <a:srgbClr val="FF0000"/>
                </a:solidFill>
                <a:latin typeface="ＭＳ Ｐゴシック" panose="020B0600070205080204" pitchFamily="50" charset="-128"/>
                <a:ea typeface="ＭＳ Ｐゴシック" panose="020B0600070205080204" pitchFamily="50" charset="-128"/>
              </a:rPr>
              <a:t>ヵ月以内に提出</a:t>
            </a:r>
            <a:endParaRPr lang="ja-JP" altLang="en-US" sz="2000" dirty="0">
              <a:solidFill>
                <a:schemeClr val="tx2">
                  <a:lumMod val="50000"/>
                </a:schemeClr>
              </a:solidFill>
              <a:latin typeface="ＭＳ Ｐゴシック" panose="020B0600070205080204" pitchFamily="50" charset="-128"/>
              <a:ea typeface="ＭＳ Ｐゴシック" panose="020B0600070205080204" pitchFamily="50" charset="-128"/>
            </a:endParaRPr>
          </a:p>
        </p:txBody>
      </p:sp>
      <p:sp>
        <p:nvSpPr>
          <p:cNvPr id="2" name="テキスト ボックス 1"/>
          <p:cNvSpPr txBox="1"/>
          <p:nvPr/>
        </p:nvSpPr>
        <p:spPr>
          <a:xfrm>
            <a:off x="303312" y="1091625"/>
            <a:ext cx="5716488" cy="584775"/>
          </a:xfrm>
          <a:prstGeom prst="rect">
            <a:avLst/>
          </a:prstGeom>
          <a:noFill/>
        </p:spPr>
        <p:txBody>
          <a:bodyPr wrap="square" rtlCol="0">
            <a:spAutoFit/>
          </a:bodyPr>
          <a:lstStyle/>
          <a:p>
            <a:r>
              <a:rPr kumimoji="1" lang="ja-JP" altLang="en-US" sz="3200" b="1" dirty="0">
                <a:solidFill>
                  <a:schemeClr val="tx2"/>
                </a:solidFill>
                <a:latin typeface="ＭＳ Ｐゴシック" panose="020B0600070205080204" pitchFamily="50" charset="-128"/>
                <a:ea typeface="ＭＳ Ｐゴシック" panose="020B0600070205080204" pitchFamily="50" charset="-128"/>
              </a:rPr>
              <a:t>グローバル補助金の報告書</a:t>
            </a:r>
          </a:p>
        </p:txBody>
      </p:sp>
      <p:sp>
        <p:nvSpPr>
          <p:cNvPr id="4" name="正方形/長方形 3">
            <a:extLst>
              <a:ext uri="{FF2B5EF4-FFF2-40B4-BE49-F238E27FC236}">
                <a16:creationId xmlns:a16="http://schemas.microsoft.com/office/drawing/2014/main" id="{80357B4A-B12D-46A8-A3F9-7DEC85FC044C}"/>
              </a:ext>
            </a:extLst>
          </p:cNvPr>
          <p:cNvSpPr/>
          <p:nvPr/>
        </p:nvSpPr>
        <p:spPr>
          <a:xfrm>
            <a:off x="328562" y="2843054"/>
            <a:ext cx="2590800" cy="685800"/>
          </a:xfrm>
          <a:prstGeom prst="rect">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bg1"/>
                </a:solidFill>
                <a:latin typeface="ＭＳ Ｐゴシック" panose="020B0600070205080204" pitchFamily="50" charset="-128"/>
                <a:ea typeface="ＭＳ Ｐゴシック" panose="020B0600070205080204" pitchFamily="50" charset="-128"/>
              </a:rPr>
              <a:t>中間報告書</a:t>
            </a:r>
          </a:p>
        </p:txBody>
      </p:sp>
      <p:sp>
        <p:nvSpPr>
          <p:cNvPr id="8" name="正方形/長方形 7">
            <a:extLst>
              <a:ext uri="{FF2B5EF4-FFF2-40B4-BE49-F238E27FC236}">
                <a16:creationId xmlns:a16="http://schemas.microsoft.com/office/drawing/2014/main" id="{FF78A288-0FCB-48AF-8032-E2D19CF50EBB}"/>
              </a:ext>
            </a:extLst>
          </p:cNvPr>
          <p:cNvSpPr/>
          <p:nvPr/>
        </p:nvSpPr>
        <p:spPr>
          <a:xfrm>
            <a:off x="328562" y="4648200"/>
            <a:ext cx="2590800" cy="685800"/>
          </a:xfrm>
          <a:prstGeom prst="rect">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bg1"/>
                </a:solidFill>
                <a:latin typeface="ＭＳ Ｐゴシック" panose="020B0600070205080204" pitchFamily="50" charset="-128"/>
                <a:ea typeface="ＭＳ Ｐゴシック" panose="020B0600070205080204" pitchFamily="50" charset="-128"/>
              </a:rPr>
              <a:t>最終</a:t>
            </a:r>
            <a:r>
              <a:rPr kumimoji="1" lang="ja-JP" altLang="en-US" dirty="0">
                <a:solidFill>
                  <a:schemeClr val="bg1"/>
                </a:solidFill>
                <a:latin typeface="ＭＳ Ｐゴシック" panose="020B0600070205080204" pitchFamily="50" charset="-128"/>
                <a:ea typeface="ＭＳ Ｐゴシック" panose="020B0600070205080204" pitchFamily="50" charset="-128"/>
              </a:rPr>
              <a:t>報告書</a:t>
            </a:r>
          </a:p>
        </p:txBody>
      </p:sp>
    </p:spTree>
    <p:extLst>
      <p:ext uri="{BB962C8B-B14F-4D97-AF65-F5344CB8AC3E}">
        <p14:creationId xmlns:p14="http://schemas.microsoft.com/office/powerpoint/2010/main" val="4131634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457200" y="1524000"/>
            <a:ext cx="8180387" cy="4795838"/>
          </a:xfrm>
          <a:ln>
            <a:solidFill>
              <a:srgbClr val="002060"/>
            </a:solidFill>
          </a:ln>
        </p:spPr>
        <p:txBody>
          <a:bodyPr>
            <a:noAutofit/>
          </a:bodyPr>
          <a:lstStyle/>
          <a:p>
            <a:pPr marL="0" indent="0">
              <a:lnSpc>
                <a:spcPct val="20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①申請書上のプロジェクト内容の変更</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20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②補助金の入金時、補助金口座が残高０になっていない</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20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③利子の計上の失念</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20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④領収書不足</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20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⑤領収書を添付すべきところ、請求書と銀行振込の控えや納　　　　　　</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20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　品書、振込金受取書の添付</a:t>
            </a:r>
            <a:r>
              <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rPr>
              <a:t> </a:t>
            </a:r>
          </a:p>
          <a:p>
            <a:pPr marL="0" indent="0">
              <a:lnSpc>
                <a:spcPct val="200000"/>
              </a:lnSpc>
              <a:buNone/>
            </a:pP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152400" y="685800"/>
            <a:ext cx="8153400" cy="838200"/>
          </a:xfrm>
        </p:spPr>
        <p:txBody>
          <a:bodyPr>
            <a:noAutofit/>
          </a:bodyPr>
          <a:lstStyle/>
          <a:p>
            <a:r>
              <a:rPr lang="ja-JP" altLang="en-US" sz="2400" dirty="0">
                <a:solidFill>
                  <a:schemeClr val="tx2"/>
                </a:solidFill>
                <a:latin typeface="ＭＳ Ｐゴシック" panose="020B0600070205080204" pitchFamily="50" charset="-128"/>
                <a:ea typeface="ＭＳ Ｐゴシック" panose="020B0600070205080204" pitchFamily="50" charset="-128"/>
              </a:rPr>
              <a:t>補助金管理上の不備内容（報告書上散見される問題点）①</a:t>
            </a:r>
            <a:endParaRPr kumimoji="1" lang="ja-JP" altLang="en-US" sz="24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11594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457200" y="1524000"/>
            <a:ext cx="8180387" cy="4795838"/>
          </a:xfrm>
          <a:ln>
            <a:solidFill>
              <a:srgbClr val="002060"/>
            </a:solidFill>
          </a:ln>
        </p:spPr>
        <p:txBody>
          <a:bodyPr>
            <a:noAutofit/>
          </a:bodyPr>
          <a:lstStyle/>
          <a:p>
            <a:pPr marL="0" indent="0">
              <a:lnSpc>
                <a:spcPct val="20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⑥領収書の日付や、宛名の不備</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20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⑦ロータリ</a:t>
            </a:r>
            <a:r>
              <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rPr>
              <a:t>―</a:t>
            </a: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レートの勘違い</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20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⑧協力団体や受益者に直接プロジェクト費用の振込</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a:p>
            <a:pPr marL="0" indent="0">
              <a:lnSpc>
                <a:spcPct val="200000"/>
              </a:lnSpc>
              <a:buNone/>
            </a:pPr>
            <a:r>
              <a:rPr lang="ja-JP" altLang="en-US" sz="2400" dirty="0">
                <a:solidFill>
                  <a:schemeClr val="bg2">
                    <a:lumMod val="10000"/>
                  </a:schemeClr>
                </a:solidFill>
                <a:latin typeface="ＭＳ Ｐゴシック" panose="020B0600070205080204" pitchFamily="50" charset="-128"/>
                <a:ea typeface="ＭＳ Ｐゴシック" panose="020B0600070205080204" pitchFamily="50" charset="-128"/>
              </a:rPr>
              <a:t>⑨ロータリアンの移動費の経費として計上</a:t>
            </a:r>
            <a:endParaRPr lang="en-US" altLang="ja-JP" sz="2400" dirty="0">
              <a:solidFill>
                <a:schemeClr val="bg2">
                  <a:lumMod val="1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228600" y="687600"/>
            <a:ext cx="8210938" cy="838200"/>
          </a:xfrm>
        </p:spPr>
        <p:txBody>
          <a:bodyPr>
            <a:noAutofit/>
          </a:bodyPr>
          <a:lstStyle/>
          <a:p>
            <a:r>
              <a:rPr lang="ja-JP" altLang="en-US" sz="2400" dirty="0">
                <a:solidFill>
                  <a:schemeClr val="tx2"/>
                </a:solidFill>
                <a:latin typeface="ＭＳ Ｐゴシック" panose="020B0600070205080204" pitchFamily="50" charset="-128"/>
                <a:ea typeface="ＭＳ Ｐゴシック" panose="020B0600070205080204" pitchFamily="50" charset="-128"/>
              </a:rPr>
              <a:t>補助金管理上の不備内容（報告書上散見される問題点）②</a:t>
            </a:r>
            <a:endParaRPr kumimoji="1" lang="ja-JP" altLang="en-US" sz="2400"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523068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4294967295"/>
          </p:nvPr>
        </p:nvSpPr>
        <p:spPr>
          <a:xfrm>
            <a:off x="304800" y="1508125"/>
            <a:ext cx="8534400" cy="4587875"/>
          </a:xfrm>
          <a:ln>
            <a:solidFill>
              <a:srgbClr val="002060"/>
            </a:solidFill>
          </a:ln>
        </p:spPr>
        <p:txBody>
          <a:bodyPr>
            <a:noAutofit/>
          </a:bodyPr>
          <a:lstStyle/>
          <a:p>
            <a:pPr>
              <a:lnSpc>
                <a:spcPct val="150000"/>
              </a:lnSpc>
              <a:buNone/>
            </a:pPr>
            <a:r>
              <a:rPr lang="ja-JP" altLang="en-US" sz="2000" dirty="0">
                <a:solidFill>
                  <a:schemeClr val="tx1"/>
                </a:solidFill>
                <a:latin typeface="ＭＳ Ｐゴシック" panose="020B0600070205080204" pitchFamily="50" charset="-128"/>
                <a:ea typeface="ＭＳ Ｐゴシック" panose="020B0600070205080204" pitchFamily="50" charset="-128"/>
              </a:rPr>
              <a:t>① クラブの一般口座は使用できません。</a:t>
            </a:r>
            <a:r>
              <a:rPr kumimoji="1" lang="ja-JP" altLang="en-US" sz="2000" dirty="0">
                <a:solidFill>
                  <a:srgbClr val="FF0000"/>
                </a:solidFill>
                <a:latin typeface="ＭＳ Ｐゴシック" panose="020B0600070205080204" pitchFamily="50" charset="-128"/>
                <a:ea typeface="ＭＳ Ｐゴシック" panose="020B0600070205080204" pitchFamily="50" charset="-128"/>
              </a:rPr>
              <a:t>補助金専用口座が</a:t>
            </a:r>
            <a:r>
              <a:rPr kumimoji="1" lang="ja-JP" altLang="en-US" sz="2000" dirty="0">
                <a:solidFill>
                  <a:schemeClr val="tx1"/>
                </a:solidFill>
                <a:latin typeface="ＭＳ Ｐゴシック" panose="020B0600070205080204" pitchFamily="50" charset="-128"/>
                <a:ea typeface="ＭＳ Ｐゴシック" panose="020B0600070205080204" pitchFamily="50" charset="-128"/>
              </a:rPr>
              <a:t>必要です。</a:t>
            </a:r>
            <a:r>
              <a:rPr lang="ja-JP" altLang="en-US" sz="2000" dirty="0">
                <a:solidFill>
                  <a:schemeClr val="tx1"/>
                </a:solidFill>
                <a:latin typeface="ＭＳ Ｐゴシック" panose="020B0600070205080204" pitchFamily="50" charset="-128"/>
                <a:ea typeface="ＭＳ Ｐゴシック" panose="020B0600070205080204" pitchFamily="50" charset="-128"/>
              </a:rPr>
              <a:t>　ない場合は新規開設してください。</a:t>
            </a:r>
            <a:endParaRPr lang="en-US" altLang="ja-JP" sz="20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buNone/>
            </a:pPr>
            <a:r>
              <a:rPr kumimoji="1" lang="ja-JP" altLang="en-US" sz="2000" dirty="0">
                <a:solidFill>
                  <a:schemeClr val="tx1"/>
                </a:solidFill>
                <a:latin typeface="ＭＳ Ｐゴシック" panose="020B0600070205080204" pitchFamily="50" charset="-128"/>
                <a:ea typeface="ＭＳ Ｐゴシック" panose="020B0600070205080204" pitchFamily="50" charset="-128"/>
              </a:rPr>
              <a:t>② 補助金は</a:t>
            </a:r>
            <a:r>
              <a:rPr kumimoji="1" lang="ja-JP" altLang="en-US" sz="2000" dirty="0">
                <a:solidFill>
                  <a:srgbClr val="FF0000"/>
                </a:solidFill>
                <a:latin typeface="ＭＳ Ｐゴシック" panose="020B0600070205080204" pitchFamily="50" charset="-128"/>
                <a:ea typeface="ＭＳ Ｐゴシック" panose="020B0600070205080204" pitchFamily="50" charset="-128"/>
              </a:rPr>
              <a:t>補助金専用口座に振り込まれ</a:t>
            </a:r>
            <a:r>
              <a:rPr kumimoji="1" lang="ja-JP" altLang="en-US" sz="2000" dirty="0">
                <a:solidFill>
                  <a:schemeClr val="tx1"/>
                </a:solidFill>
                <a:latin typeface="ＭＳ Ｐゴシック" panose="020B0600070205080204" pitchFamily="50" charset="-128"/>
                <a:ea typeface="ＭＳ Ｐゴシック" panose="020B0600070205080204" pitchFamily="50" charset="-128"/>
              </a:rPr>
              <a:t>ます</a:t>
            </a:r>
            <a:r>
              <a:rPr kumimoji="1" lang="ja-JP" altLang="en-US" sz="2000" dirty="0">
                <a:latin typeface="ＭＳ Ｐゴシック" panose="020B0600070205080204" pitchFamily="50" charset="-128"/>
                <a:ea typeface="ＭＳ Ｐゴシック" panose="020B0600070205080204" pitchFamily="50" charset="-128"/>
              </a:rPr>
              <a:t>。</a:t>
            </a:r>
            <a:endParaRPr kumimoji="1" lang="en-US" altLang="ja-JP" sz="2000" dirty="0">
              <a:latin typeface="ＭＳ Ｐゴシック" panose="020B0600070205080204" pitchFamily="50" charset="-128"/>
              <a:ea typeface="ＭＳ Ｐゴシック" panose="020B0600070205080204" pitchFamily="50" charset="-128"/>
            </a:endParaRPr>
          </a:p>
          <a:p>
            <a:pPr>
              <a:lnSpc>
                <a:spcPct val="150000"/>
              </a:lnSpc>
              <a:buNone/>
            </a:pPr>
            <a:r>
              <a:rPr lang="ja-JP" altLang="en-US" sz="2000" dirty="0">
                <a:solidFill>
                  <a:schemeClr val="tx1"/>
                </a:solidFill>
                <a:latin typeface="ＭＳ Ｐゴシック" panose="020B0600070205080204" pitchFamily="50" charset="-128"/>
                <a:ea typeface="ＭＳ Ｐゴシック" panose="020B0600070205080204" pitchFamily="50" charset="-128"/>
              </a:rPr>
              <a:t>③ </a:t>
            </a:r>
            <a:r>
              <a:rPr lang="ja-JP" altLang="en-US" sz="2000" dirty="0">
                <a:solidFill>
                  <a:srgbClr val="FF0000"/>
                </a:solidFill>
                <a:latin typeface="ＭＳ Ｐゴシック" panose="020B0600070205080204" pitchFamily="50" charset="-128"/>
                <a:ea typeface="ＭＳ Ｐゴシック" panose="020B0600070205080204" pitchFamily="50" charset="-128"/>
              </a:rPr>
              <a:t>クラブ拠出金</a:t>
            </a:r>
            <a:r>
              <a:rPr lang="ja-JP" altLang="en-US" sz="2000" dirty="0">
                <a:solidFill>
                  <a:schemeClr val="tx1"/>
                </a:solidFill>
                <a:latin typeface="ＭＳ Ｐゴシック" panose="020B0600070205080204" pitchFamily="50" charset="-128"/>
                <a:ea typeface="ＭＳ Ｐゴシック" panose="020B0600070205080204" pitchFamily="50" charset="-128"/>
              </a:rPr>
              <a:t>も一旦</a:t>
            </a:r>
            <a:r>
              <a:rPr lang="ja-JP" altLang="en-US" sz="2000" dirty="0">
                <a:solidFill>
                  <a:srgbClr val="FF0000"/>
                </a:solidFill>
                <a:latin typeface="ＭＳ Ｐゴシック" panose="020B0600070205080204" pitchFamily="50" charset="-128"/>
                <a:ea typeface="ＭＳ Ｐゴシック" panose="020B0600070205080204" pitchFamily="50" charset="-128"/>
              </a:rPr>
              <a:t>補助金専用口座に入金</a:t>
            </a:r>
            <a:r>
              <a:rPr lang="ja-JP" altLang="en-US" sz="2000" dirty="0">
                <a:solidFill>
                  <a:schemeClr val="tx1"/>
                </a:solidFill>
                <a:latin typeface="ＭＳ Ｐゴシック" panose="020B0600070205080204" pitchFamily="50" charset="-128"/>
                <a:ea typeface="ＭＳ Ｐゴシック" panose="020B0600070205080204" pitchFamily="50" charset="-128"/>
              </a:rPr>
              <a:t>してください。</a:t>
            </a:r>
            <a:endParaRPr kumimoji="1" lang="en-US" altLang="ja-JP" sz="20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buNone/>
            </a:pPr>
            <a:r>
              <a:rPr lang="ja-JP" altLang="en-US" sz="2000" dirty="0">
                <a:solidFill>
                  <a:schemeClr val="tx1"/>
                </a:solidFill>
                <a:latin typeface="ＭＳ Ｐゴシック" panose="020B0600070205080204" pitchFamily="50" charset="-128"/>
                <a:ea typeface="ＭＳ Ｐゴシック" panose="020B0600070205080204" pitchFamily="50" charset="-128"/>
              </a:rPr>
              <a:t>④ 補助金を</a:t>
            </a:r>
            <a:r>
              <a:rPr lang="ja-JP" altLang="en-US" sz="2000" dirty="0">
                <a:solidFill>
                  <a:srgbClr val="FF0000"/>
                </a:solidFill>
                <a:latin typeface="ＭＳ Ｐゴシック" panose="020B0600070205080204" pitchFamily="50" charset="-128"/>
                <a:ea typeface="ＭＳ Ｐゴシック" panose="020B0600070205080204" pitchFamily="50" charset="-128"/>
              </a:rPr>
              <a:t>他の口座に移し替えることは禁止</a:t>
            </a:r>
            <a:r>
              <a:rPr lang="ja-JP" altLang="en-US" sz="2000" dirty="0">
                <a:solidFill>
                  <a:schemeClr val="tx1"/>
                </a:solidFill>
                <a:latin typeface="ＭＳ Ｐゴシック" panose="020B0600070205080204" pitchFamily="50" charset="-128"/>
                <a:ea typeface="ＭＳ Ｐゴシック" panose="020B0600070205080204" pitchFamily="50" charset="-128"/>
              </a:rPr>
              <a:t>されています。</a:t>
            </a:r>
            <a:endParaRPr lang="en-US" altLang="ja-JP" sz="20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buNone/>
            </a:pPr>
            <a:r>
              <a:rPr kumimoji="1" lang="ja-JP" altLang="en-US" sz="2000" dirty="0">
                <a:solidFill>
                  <a:schemeClr val="tx1"/>
                </a:solidFill>
                <a:latin typeface="ＭＳ Ｐゴシック" panose="020B0600070205080204" pitchFamily="50" charset="-128"/>
                <a:ea typeface="ＭＳ Ｐゴシック" panose="020B0600070205080204" pitchFamily="50" charset="-128"/>
              </a:rPr>
              <a:t>⑤ 補助金口座は</a:t>
            </a:r>
            <a:r>
              <a:rPr kumimoji="1" lang="ja-JP" altLang="en-US" sz="2000" dirty="0">
                <a:solidFill>
                  <a:srgbClr val="FF0000"/>
                </a:solidFill>
                <a:latin typeface="ＭＳ Ｐゴシック" panose="020B0600070205080204" pitchFamily="50" charset="-128"/>
                <a:ea typeface="ＭＳ Ｐゴシック" panose="020B0600070205080204" pitchFamily="50" charset="-128"/>
              </a:rPr>
              <a:t>２名以上で管理</a:t>
            </a:r>
            <a:r>
              <a:rPr kumimoji="1" lang="ja-JP" altLang="en-US" sz="2000" dirty="0">
                <a:solidFill>
                  <a:schemeClr val="tx1"/>
                </a:solidFill>
                <a:latin typeface="ＭＳ Ｐゴシック" panose="020B0600070205080204" pitchFamily="50" charset="-128"/>
                <a:ea typeface="ＭＳ Ｐゴシック" panose="020B0600070205080204" pitchFamily="50" charset="-128"/>
              </a:rPr>
              <a:t>してください。</a:t>
            </a:r>
            <a:endParaRPr kumimoji="1" lang="en-US" altLang="ja-JP" sz="20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buNone/>
            </a:pPr>
            <a:r>
              <a:rPr kumimoji="1" lang="ja-JP" altLang="en-US" sz="2000" dirty="0">
                <a:solidFill>
                  <a:schemeClr val="tx1"/>
                </a:solidFill>
                <a:latin typeface="ＭＳ Ｐゴシック" panose="020B0600070205080204" pitchFamily="50" charset="-128"/>
                <a:ea typeface="ＭＳ Ｐゴシック" panose="020B0600070205080204" pitchFamily="50" charset="-128"/>
              </a:rPr>
              <a:t>⑥ </a:t>
            </a:r>
            <a:r>
              <a:rPr kumimoji="1" lang="ja-JP" altLang="en-US" sz="2000" dirty="0">
                <a:solidFill>
                  <a:srgbClr val="FF0000"/>
                </a:solidFill>
                <a:latin typeface="ＭＳ Ｐゴシック" panose="020B0600070205080204" pitchFamily="50" charset="-128"/>
                <a:ea typeface="ＭＳ Ｐゴシック" panose="020B0600070205080204" pitchFamily="50" charset="-128"/>
              </a:rPr>
              <a:t>補助金使用の対象</a:t>
            </a:r>
            <a:r>
              <a:rPr kumimoji="1" lang="ja-JP" altLang="en-US" sz="2000" dirty="0">
                <a:solidFill>
                  <a:schemeClr val="tx1"/>
                </a:solidFill>
                <a:latin typeface="ＭＳ Ｐゴシック" panose="020B0600070205080204" pitchFamily="50" charset="-128"/>
                <a:ea typeface="ＭＳ Ｐゴシック" panose="020B0600070205080204" pitchFamily="50" charset="-128"/>
              </a:rPr>
              <a:t>は原則すべて</a:t>
            </a:r>
            <a:r>
              <a:rPr kumimoji="1" lang="ja-JP" altLang="en-US" sz="2000" dirty="0">
                <a:solidFill>
                  <a:srgbClr val="FF0000"/>
                </a:solidFill>
                <a:latin typeface="ＭＳ Ｐゴシック" panose="020B0600070205080204" pitchFamily="50" charset="-128"/>
                <a:ea typeface="ＭＳ Ｐゴシック" panose="020B0600070205080204" pitchFamily="50" charset="-128"/>
              </a:rPr>
              <a:t>領収書がとれるもの</a:t>
            </a:r>
            <a:r>
              <a:rPr kumimoji="1" lang="ja-JP" altLang="en-US" sz="2000" dirty="0">
                <a:solidFill>
                  <a:schemeClr val="tx1"/>
                </a:solidFill>
                <a:latin typeface="ＭＳ Ｐゴシック" panose="020B0600070205080204" pitchFamily="50" charset="-128"/>
                <a:ea typeface="ＭＳ Ｐゴシック" panose="020B0600070205080204" pitchFamily="50" charset="-128"/>
              </a:rPr>
              <a:t>に限られます。</a:t>
            </a:r>
            <a:r>
              <a:rPr lang="ja-JP" altLang="en-US" sz="2000" dirty="0">
                <a:solidFill>
                  <a:schemeClr val="tx1"/>
                </a:solidFill>
                <a:latin typeface="ＭＳ Ｐゴシック" panose="020B0600070205080204" pitchFamily="50" charset="-128"/>
                <a:ea typeface="ＭＳ Ｐゴシック" panose="020B0600070205080204" pitchFamily="50" charset="-128"/>
              </a:rPr>
              <a:t>領収書はすべて</a:t>
            </a:r>
            <a:r>
              <a:rPr lang="ja-JP" altLang="en-US" sz="2000" dirty="0">
                <a:solidFill>
                  <a:srgbClr val="FF0000"/>
                </a:solidFill>
                <a:latin typeface="ＭＳ Ｐゴシック" panose="020B0600070205080204" pitchFamily="50" charset="-128"/>
                <a:ea typeface="ＭＳ Ｐゴシック" panose="020B0600070205080204" pitchFamily="50" charset="-128"/>
              </a:rPr>
              <a:t>提唱クラブ宛で発行</a:t>
            </a:r>
            <a:r>
              <a:rPr lang="ja-JP" altLang="en-US" sz="2000" dirty="0">
                <a:solidFill>
                  <a:schemeClr val="tx1"/>
                </a:solidFill>
                <a:latin typeface="ＭＳ Ｐゴシック" panose="020B0600070205080204" pitchFamily="50" charset="-128"/>
                <a:ea typeface="ＭＳ Ｐゴシック" panose="020B0600070205080204" pitchFamily="50" charset="-128"/>
              </a:rPr>
              <a:t>されたものが必要です。</a:t>
            </a:r>
            <a:endParaRPr lang="en-US" altLang="ja-JP" sz="20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endParaRPr kumimoji="1" lang="ja-JP" altLang="en-US" sz="2400" dirty="0">
              <a:latin typeface="ＭＳ Ｐゴシック" panose="020B0600070205080204" pitchFamily="50" charset="-128"/>
              <a:ea typeface="ＭＳ Ｐゴシック" panose="020B0600070205080204" pitchFamily="50" charset="-128"/>
            </a:endParaRPr>
          </a:p>
        </p:txBody>
      </p:sp>
      <p:sp>
        <p:nvSpPr>
          <p:cNvPr id="3" name="タイトル 2"/>
          <p:cNvSpPr>
            <a:spLocks noGrp="1"/>
          </p:cNvSpPr>
          <p:nvPr>
            <p:ph type="title" idx="4294967295"/>
          </p:nvPr>
        </p:nvSpPr>
        <p:spPr>
          <a:xfrm>
            <a:off x="76200" y="685800"/>
            <a:ext cx="5334000" cy="914400"/>
          </a:xfrm>
        </p:spPr>
        <p:txBody>
          <a:bodyPr anchor="ctr">
            <a:normAutofit/>
          </a:bodyPr>
          <a:lstStyle/>
          <a:p>
            <a:r>
              <a:rPr kumimoji="1" lang="ja-JP" altLang="en-US" sz="3200" dirty="0">
                <a:solidFill>
                  <a:schemeClr val="tx2"/>
                </a:solidFill>
                <a:latin typeface="ＭＳ Ｐゴシック" panose="020B0600070205080204" pitchFamily="50" charset="-128"/>
                <a:ea typeface="ＭＳ Ｐゴシック" panose="020B0600070205080204" pitchFamily="50" charset="-128"/>
              </a:rPr>
              <a:t>　補助金の資金管理の注意点</a:t>
            </a:r>
          </a:p>
        </p:txBody>
      </p:sp>
    </p:spTree>
    <p:extLst>
      <p:ext uri="{BB962C8B-B14F-4D97-AF65-F5344CB8AC3E}">
        <p14:creationId xmlns:p14="http://schemas.microsoft.com/office/powerpoint/2010/main" val="3553900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コンテンツ プレースホルダー 2"/>
          <p:cNvSpPr txBox="1">
            <a:spLocks/>
          </p:cNvSpPr>
          <p:nvPr/>
        </p:nvSpPr>
        <p:spPr bwMode="auto">
          <a:xfrm>
            <a:off x="609600" y="3276600"/>
            <a:ext cx="7315200" cy="914400"/>
          </a:xfrm>
          <a:prstGeom prst="rect">
            <a:avLst/>
          </a:prstGeom>
          <a:noFill/>
          <a:ln w="9525">
            <a:noFill/>
            <a:miter lim="800000"/>
            <a:headEnd/>
            <a:tailEnd/>
          </a:ln>
        </p:spPr>
        <p:txBody>
          <a:bodyPr/>
          <a:lstStyle/>
          <a:p>
            <a:pPr algn="ctr" defTabSz="457200">
              <a:lnSpc>
                <a:spcPts val="5500"/>
              </a:lnSpc>
              <a:spcBef>
                <a:spcPct val="20000"/>
              </a:spcBef>
              <a:buFont typeface="Arial" pitchFamily="34" charset="0"/>
              <a:buNone/>
            </a:pPr>
            <a:r>
              <a:rPr kumimoji="1" lang="ja-JP" altLang="en-US" sz="3600" b="1" dirty="0">
                <a:solidFill>
                  <a:schemeClr val="tx2"/>
                </a:solidFill>
                <a:latin typeface="ＭＳ Ｐゴシック" panose="020B0600070205080204" pitchFamily="50" charset="-128"/>
                <a:ea typeface="ＭＳ Ｐゴシック" panose="020B0600070205080204" pitchFamily="50" charset="-128"/>
                <a:cs typeface="Meiryo UI" pitchFamily="50" charset="-128"/>
              </a:rPr>
              <a:t>ご清聴ありがとうございました</a:t>
            </a:r>
            <a:endParaRPr kumimoji="1" lang="en-US" altLang="ja-JP" sz="3600" b="1" dirty="0">
              <a:solidFill>
                <a:schemeClr val="tx2"/>
              </a:solidFill>
              <a:latin typeface="ＭＳ Ｐゴシック" panose="020B0600070205080204" pitchFamily="50" charset="-128"/>
              <a:ea typeface="ＭＳ Ｐゴシック" panose="020B0600070205080204" pitchFamily="50" charset="-128"/>
              <a:cs typeface="Meiryo UI" pitchFamily="50" charset="-128"/>
            </a:endParaRPr>
          </a:p>
        </p:txBody>
      </p:sp>
      <p:grpSp>
        <p:nvGrpSpPr>
          <p:cNvPr id="45060" name="グループ化 11"/>
          <p:cNvGrpSpPr>
            <a:grpSpLocks/>
          </p:cNvGrpSpPr>
          <p:nvPr/>
        </p:nvGrpSpPr>
        <p:grpSpPr bwMode="auto">
          <a:xfrm>
            <a:off x="457200" y="1544638"/>
            <a:ext cx="3578225" cy="1046162"/>
            <a:chOff x="457199" y="823746"/>
            <a:chExt cx="3577788" cy="1045938"/>
          </a:xfrm>
        </p:grpSpPr>
        <p:sp>
          <p:nvSpPr>
            <p:cNvPr id="4" name="正方形/長方形 3"/>
            <p:cNvSpPr/>
            <p:nvPr/>
          </p:nvSpPr>
          <p:spPr>
            <a:xfrm>
              <a:off x="457199" y="1066581"/>
              <a:ext cx="2484135" cy="180936"/>
            </a:xfrm>
            <a:prstGeom prst="rect">
              <a:avLst/>
            </a:prstGeom>
            <a:solidFill>
              <a:srgbClr val="FFD63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kumimoji="1" lang="ja-JP" altLang="en-US"/>
            </a:p>
          </p:txBody>
        </p:sp>
        <p:sp>
          <p:nvSpPr>
            <p:cNvPr id="7" name="正方形/長方形 6"/>
            <p:cNvSpPr/>
            <p:nvPr/>
          </p:nvSpPr>
          <p:spPr>
            <a:xfrm>
              <a:off x="457199" y="1276086"/>
              <a:ext cx="2666674" cy="179350"/>
            </a:xfrm>
            <a:prstGeom prst="rect">
              <a:avLst/>
            </a:prstGeom>
            <a:solidFill>
              <a:srgbClr val="00A0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kumimoji="1" lang="en-US" altLang="ja-JP">
                  <a:solidFill>
                    <a:srgbClr val="FFFFFF"/>
                  </a:solidFill>
                  <a:cs typeface="ＭＳ Ｐゴシック" charset="0"/>
                </a:rPr>
                <a:t> </a:t>
              </a:r>
              <a:endParaRPr kumimoji="1" lang="ja-JP" altLang="en-US">
                <a:solidFill>
                  <a:srgbClr val="FFFFFF"/>
                </a:solidFill>
                <a:cs typeface="ＭＳ Ｐゴシック" charset="0"/>
              </a:endParaRPr>
            </a:p>
          </p:txBody>
        </p:sp>
        <p:sp>
          <p:nvSpPr>
            <p:cNvPr id="8" name="正方形/長方形 7"/>
            <p:cNvSpPr/>
            <p:nvPr/>
          </p:nvSpPr>
          <p:spPr>
            <a:xfrm>
              <a:off x="457199" y="1484005"/>
              <a:ext cx="2825405" cy="180936"/>
            </a:xfrm>
            <a:prstGeom prst="rect">
              <a:avLst/>
            </a:prstGeom>
            <a:solidFill>
              <a:srgbClr val="0D379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kumimoji="1" lang="ja-JP" altLang="en-US"/>
            </a:p>
          </p:txBody>
        </p:sp>
        <p:sp>
          <p:nvSpPr>
            <p:cNvPr id="45066" name="正方形/長方形 8"/>
            <p:cNvSpPr>
              <a:spLocks noChangeArrowheads="1"/>
            </p:cNvSpPr>
            <p:nvPr/>
          </p:nvSpPr>
          <p:spPr bwMode="auto">
            <a:xfrm>
              <a:off x="2712761" y="823746"/>
              <a:ext cx="1322226" cy="964993"/>
            </a:xfrm>
            <a:prstGeom prst="rect">
              <a:avLst/>
            </a:prstGeom>
            <a:noFill/>
            <a:ln w="9525">
              <a:noFill/>
              <a:miter lim="800000"/>
              <a:headEnd/>
              <a:tailEnd/>
            </a:ln>
          </p:spPr>
          <p:txBody>
            <a:bodyPr wrap="none">
              <a:spAutoFit/>
            </a:bodyPr>
            <a:lstStyle/>
            <a:p>
              <a:pPr>
                <a:lnSpc>
                  <a:spcPts val="1650"/>
                </a:lnSpc>
              </a:pPr>
              <a:r>
                <a:rPr lang="en-US" altLang="ja-JP" sz="1900" b="1" dirty="0">
                  <a:solidFill>
                    <a:srgbClr val="1B1A11"/>
                  </a:solidFill>
                  <a:latin typeface="Arial Narrow" pitchFamily="34" charset="0"/>
                </a:rPr>
                <a:t>EVERY</a:t>
              </a:r>
            </a:p>
            <a:p>
              <a:pPr>
                <a:lnSpc>
                  <a:spcPts val="1650"/>
                </a:lnSpc>
              </a:pPr>
              <a:r>
                <a:rPr lang="en-US" altLang="ja-JP" sz="1900" b="1" dirty="0">
                  <a:solidFill>
                    <a:srgbClr val="1B1A11"/>
                  </a:solidFill>
                  <a:latin typeface="Arial Narrow" pitchFamily="34" charset="0"/>
                </a:rPr>
                <a:t>   ROTARIAN</a:t>
              </a:r>
            </a:p>
            <a:p>
              <a:pPr>
                <a:lnSpc>
                  <a:spcPts val="1650"/>
                </a:lnSpc>
              </a:pPr>
              <a:r>
                <a:rPr lang="en-US" altLang="ja-JP" sz="1900" b="1" dirty="0">
                  <a:solidFill>
                    <a:srgbClr val="1B1A11"/>
                  </a:solidFill>
                  <a:latin typeface="Arial Narrow" pitchFamily="34" charset="0"/>
                </a:rPr>
                <a:t>       EVERY</a:t>
              </a:r>
            </a:p>
            <a:p>
              <a:pPr>
                <a:lnSpc>
                  <a:spcPts val="1650"/>
                </a:lnSpc>
              </a:pPr>
              <a:r>
                <a:rPr lang="en-US" altLang="ja-JP" sz="1900" b="1" dirty="0">
                  <a:solidFill>
                    <a:srgbClr val="1B1A11"/>
                  </a:solidFill>
                  <a:latin typeface="Arial Narrow" pitchFamily="34" charset="0"/>
                </a:rPr>
                <a:t>           YEAR</a:t>
              </a:r>
              <a:endParaRPr lang="ja-JP" altLang="en-US" sz="1900" b="1" dirty="0">
                <a:solidFill>
                  <a:srgbClr val="1B1A11"/>
                </a:solidFill>
                <a:latin typeface="Arial Narrow" pitchFamily="34" charset="0"/>
              </a:endParaRPr>
            </a:p>
          </p:txBody>
        </p:sp>
        <p:sp>
          <p:nvSpPr>
            <p:cNvPr id="45067" name="テキスト ボックス 10"/>
            <p:cNvSpPr txBox="1">
              <a:spLocks noChangeArrowheads="1"/>
            </p:cNvSpPr>
            <p:nvPr/>
          </p:nvSpPr>
          <p:spPr bwMode="auto">
            <a:xfrm>
              <a:off x="1606409" y="1623675"/>
              <a:ext cx="1446036" cy="246009"/>
            </a:xfrm>
            <a:prstGeom prst="rect">
              <a:avLst/>
            </a:prstGeom>
            <a:noFill/>
            <a:ln w="9525">
              <a:noFill/>
              <a:miter lim="800000"/>
              <a:headEnd/>
              <a:tailEnd/>
            </a:ln>
          </p:spPr>
          <p:txBody>
            <a:bodyPr wrap="none">
              <a:spAutoFit/>
            </a:bodyPr>
            <a:lstStyle/>
            <a:p>
              <a:r>
                <a:rPr kumimoji="1" lang="en-US" altLang="ja-JP" sz="1000" b="1">
                  <a:solidFill>
                    <a:srgbClr val="1B1A11"/>
                  </a:solidFill>
                  <a:latin typeface="Arial Narrow" pitchFamily="34" charset="0"/>
                </a:rPr>
                <a:t>YOUR GIFT TO THE WORLD</a:t>
              </a:r>
              <a:endParaRPr kumimoji="1" lang="ja-JP" altLang="en-US" sz="1000" b="1">
                <a:solidFill>
                  <a:srgbClr val="1B1A11"/>
                </a:solidFill>
                <a:latin typeface="Arial Narrow" pitchFamily="34" charset="0"/>
              </a:endParaRPr>
            </a:p>
          </p:txBody>
        </p:sp>
      </p:grpSp>
    </p:spTree>
    <p:extLst>
      <p:ext uri="{BB962C8B-B14F-4D97-AF65-F5344CB8AC3E}">
        <p14:creationId xmlns:p14="http://schemas.microsoft.com/office/powerpoint/2010/main" val="244620985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4294967295"/>
            <p:extLst>
              <p:ext uri="{D42A27DB-BD31-4B8C-83A1-F6EECF244321}">
                <p14:modId xmlns:p14="http://schemas.microsoft.com/office/powerpoint/2010/main" val="583830505"/>
              </p:ext>
            </p:extLst>
          </p:nvPr>
        </p:nvGraphicFramePr>
        <p:xfrm>
          <a:off x="304800" y="1676400"/>
          <a:ext cx="8610600" cy="4053840"/>
        </p:xfrm>
        <a:graphic>
          <a:graphicData uri="http://schemas.openxmlformats.org/drawingml/2006/table">
            <a:tbl>
              <a:tblPr/>
              <a:tblGrid>
                <a:gridCol w="1905000">
                  <a:extLst>
                    <a:ext uri="{9D8B030D-6E8A-4147-A177-3AD203B41FA5}">
                      <a16:colId xmlns:a16="http://schemas.microsoft.com/office/drawing/2014/main" val="20000"/>
                    </a:ext>
                  </a:extLst>
                </a:gridCol>
                <a:gridCol w="6705600">
                  <a:extLst>
                    <a:ext uri="{9D8B030D-6E8A-4147-A177-3AD203B41FA5}">
                      <a16:colId xmlns:a16="http://schemas.microsoft.com/office/drawing/2014/main" val="20001"/>
                    </a:ext>
                  </a:extLst>
                </a:gridCol>
              </a:tblGrid>
              <a:tr h="1447800">
                <a:tc>
                  <a:txBody>
                    <a:bodyPr/>
                    <a:lstStyle/>
                    <a:p>
                      <a:pPr>
                        <a:lnSpc>
                          <a:spcPct val="150000"/>
                        </a:lnSpc>
                      </a:pPr>
                      <a:r>
                        <a:rPr lang="ja-JP" altLang="en-US" sz="2800" dirty="0">
                          <a:effectLst/>
                          <a:latin typeface="ＭＳ Ｐゴシック" panose="020B0600070205080204" pitchFamily="50" charset="-128"/>
                          <a:ea typeface="ＭＳ Ｐゴシック" panose="020B0600070205080204" pitchFamily="50" charset="-128"/>
                        </a:rPr>
                        <a:t>活動方針：</a:t>
                      </a:r>
                    </a:p>
                  </a:txBody>
                  <a:tcPr anchor="ctr">
                    <a:lnL>
                      <a:noFill/>
                    </a:lnL>
                    <a:lnR>
                      <a:noFill/>
                    </a:lnR>
                    <a:lnT>
                      <a:noFill/>
                    </a:lnT>
                    <a:lnB>
                      <a:noFill/>
                    </a:lnB>
                  </a:tcPr>
                </a:tc>
                <a:tc>
                  <a:txBody>
                    <a:bodyPr/>
                    <a:lstStyle/>
                    <a:p>
                      <a:pPr>
                        <a:lnSpc>
                          <a:spcPct val="150000"/>
                        </a:lnSpc>
                      </a:pPr>
                      <a:r>
                        <a:rPr lang="ja-JP" altLang="en-US" sz="2800" dirty="0">
                          <a:effectLst/>
                          <a:latin typeface="ＭＳ Ｐゴシック" panose="020B0600070205080204" pitchFamily="50" charset="-128"/>
                          <a:ea typeface="ＭＳ Ｐゴシック" panose="020B0600070205080204" pitchFamily="50" charset="-128"/>
                        </a:rPr>
                        <a:t>クラブによる</a:t>
                      </a:r>
                      <a:r>
                        <a:rPr lang="ja-JP" altLang="en-US" sz="2800" dirty="0">
                          <a:solidFill>
                            <a:srgbClr val="FF0000"/>
                          </a:solidFill>
                          <a:effectLst/>
                          <a:latin typeface="ＭＳ Ｐゴシック" panose="020B0600070205080204" pitchFamily="50" charset="-128"/>
                          <a:ea typeface="ＭＳ Ｐゴシック" panose="020B0600070205080204" pitchFamily="50" charset="-128"/>
                        </a:rPr>
                        <a:t>補助金の適正管理</a:t>
                      </a:r>
                      <a:r>
                        <a:rPr lang="ja-JP" altLang="en-US" sz="2800" dirty="0">
                          <a:effectLst/>
                          <a:latin typeface="ＭＳ Ｐゴシック" panose="020B0600070205080204" pitchFamily="50" charset="-128"/>
                          <a:ea typeface="ＭＳ Ｐゴシック" panose="020B0600070205080204" pitchFamily="50" charset="-128"/>
                        </a:rPr>
                        <a:t>を徹底する</a:t>
                      </a:r>
                    </a:p>
                  </a:txBody>
                  <a:tcPr anchor="ctr">
                    <a:lnL>
                      <a:noFill/>
                    </a:lnL>
                    <a:lnR>
                      <a:noFill/>
                    </a:lnR>
                    <a:lnT>
                      <a:noFill/>
                    </a:lnT>
                    <a:lnB>
                      <a:noFill/>
                    </a:lnB>
                  </a:tcPr>
                </a:tc>
                <a:extLst>
                  <a:ext uri="{0D108BD9-81ED-4DB2-BD59-A6C34878D82A}">
                    <a16:rowId xmlns:a16="http://schemas.microsoft.com/office/drawing/2014/main" val="10000"/>
                  </a:ext>
                </a:extLst>
              </a:tr>
              <a:tr h="2606040">
                <a:tc>
                  <a:txBody>
                    <a:bodyPr/>
                    <a:lstStyle/>
                    <a:p>
                      <a:pPr>
                        <a:lnSpc>
                          <a:spcPct val="150000"/>
                        </a:lnSpc>
                      </a:pPr>
                      <a:r>
                        <a:rPr lang="ja-JP" altLang="en-US" sz="2800" dirty="0">
                          <a:effectLst/>
                          <a:latin typeface="ＭＳ Ｐゴシック" panose="020B0600070205080204" pitchFamily="50" charset="-128"/>
                          <a:ea typeface="ＭＳ Ｐゴシック" panose="020B0600070205080204" pitchFamily="50" charset="-128"/>
                        </a:rPr>
                        <a:t>活動計画：</a:t>
                      </a:r>
                    </a:p>
                  </a:txBody>
                  <a:tcPr anchor="ctr">
                    <a:lnL>
                      <a:noFill/>
                    </a:lnL>
                    <a:lnR>
                      <a:noFill/>
                    </a:lnR>
                    <a:lnT>
                      <a:noFill/>
                    </a:lnT>
                    <a:lnB>
                      <a:noFill/>
                    </a:lnB>
                  </a:tcPr>
                </a:tc>
                <a:tc>
                  <a:txBody>
                    <a:bodyPr/>
                    <a:lstStyle/>
                    <a:p>
                      <a:pPr>
                        <a:lnSpc>
                          <a:spcPct val="150000"/>
                        </a:lnSpc>
                      </a:pPr>
                      <a:r>
                        <a:rPr lang="ja-JP" altLang="en-US" sz="2800" dirty="0">
                          <a:solidFill>
                            <a:srgbClr val="FF0000"/>
                          </a:solidFill>
                          <a:effectLst/>
                          <a:latin typeface="ＭＳ Ｐゴシック" panose="020B0600070205080204" pitchFamily="50" charset="-128"/>
                          <a:ea typeface="ＭＳ Ｐゴシック" panose="020B0600070205080204" pitchFamily="50" charset="-128"/>
                        </a:rPr>
                        <a:t>補助金の適正管理</a:t>
                      </a:r>
                      <a:r>
                        <a:rPr lang="ja-JP" altLang="en-US" sz="2800" dirty="0">
                          <a:effectLst/>
                          <a:latin typeface="ＭＳ Ｐゴシック" panose="020B0600070205080204" pitchFamily="50" charset="-128"/>
                          <a:ea typeface="ＭＳ Ｐゴシック" panose="020B0600070205080204" pitchFamily="50" charset="-128"/>
                        </a:rPr>
                        <a:t>をするための必要な情報を各セミナーや地区社会奉仕委員長会議・地区国際奉仕委員長会議にて提供する</a:t>
                      </a:r>
                    </a:p>
                  </a:txBody>
                  <a:tcPr anchor="ctr">
                    <a:lnL>
                      <a:noFill/>
                    </a:lnL>
                    <a:lnR>
                      <a:noFill/>
                    </a:lnR>
                    <a:lnT>
                      <a:noFill/>
                    </a:lnT>
                    <a:lnB>
                      <a:noFill/>
                    </a:lnB>
                  </a:tcPr>
                </a:tc>
                <a:extLst>
                  <a:ext uri="{0D108BD9-81ED-4DB2-BD59-A6C34878D82A}">
                    <a16:rowId xmlns:a16="http://schemas.microsoft.com/office/drawing/2014/main" val="10001"/>
                  </a:ext>
                </a:extLst>
              </a:tr>
            </a:tbl>
          </a:graphicData>
        </a:graphic>
      </p:graphicFrame>
      <p:sp>
        <p:nvSpPr>
          <p:cNvPr id="4" name="タイトル 3"/>
          <p:cNvSpPr>
            <a:spLocks noGrp="1"/>
          </p:cNvSpPr>
          <p:nvPr>
            <p:ph type="title" idx="4294967295"/>
          </p:nvPr>
        </p:nvSpPr>
        <p:spPr>
          <a:xfrm>
            <a:off x="304800" y="914400"/>
            <a:ext cx="4114800" cy="715962"/>
          </a:xfrm>
        </p:spPr>
        <p:txBody>
          <a:bodyPr>
            <a:noAutofit/>
          </a:bodyPr>
          <a:lstStyle/>
          <a:p>
            <a:r>
              <a:rPr kumimoji="1" lang="ja-JP" altLang="en-US" sz="3600" b="1" dirty="0">
                <a:solidFill>
                  <a:schemeClr val="tx2"/>
                </a:solidFill>
                <a:latin typeface="ＭＳ Ｐゴシック" panose="020B0600070205080204" pitchFamily="50" charset="-128"/>
                <a:ea typeface="ＭＳ Ｐゴシック" panose="020B0600070205080204" pitchFamily="50" charset="-128"/>
              </a:rPr>
              <a:t>資金管理小委員会</a:t>
            </a:r>
          </a:p>
        </p:txBody>
      </p:sp>
      <p:sp>
        <p:nvSpPr>
          <p:cNvPr id="2" name="正方形/長方形 1">
            <a:extLst>
              <a:ext uri="{FF2B5EF4-FFF2-40B4-BE49-F238E27FC236}">
                <a16:creationId xmlns:a16="http://schemas.microsoft.com/office/drawing/2014/main" id="{3B8F17EE-58FD-4435-9C83-895ECC32B518}"/>
              </a:ext>
            </a:extLst>
          </p:cNvPr>
          <p:cNvSpPr/>
          <p:nvPr/>
        </p:nvSpPr>
        <p:spPr>
          <a:xfrm>
            <a:off x="304800" y="1676400"/>
            <a:ext cx="8610600" cy="1676400"/>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0D7342E8-BD51-4DC8-9BE5-3B11549B78C8}"/>
              </a:ext>
            </a:extLst>
          </p:cNvPr>
          <p:cNvSpPr/>
          <p:nvPr/>
        </p:nvSpPr>
        <p:spPr>
          <a:xfrm>
            <a:off x="304800" y="3505200"/>
            <a:ext cx="8610600" cy="2133599"/>
          </a:xfrm>
          <a:prstGeom prst="rect">
            <a:avLst/>
          </a:prstGeom>
          <a:noFill/>
          <a:ln>
            <a:solidFill>
              <a:schemeClr val="tx2"/>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42936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33400" y="1643384"/>
            <a:ext cx="8382000" cy="4300216"/>
          </a:xfrm>
          <a:prstGeom prst="rect">
            <a:avLst/>
          </a:prstGeom>
          <a:noFill/>
        </p:spPr>
        <p:txBody>
          <a:bodyPr wrap="square" rtlCol="0">
            <a:spAutoFit/>
          </a:bodyPr>
          <a:lstStyle/>
          <a:p>
            <a:pPr>
              <a:lnSpc>
                <a:spcPct val="150000"/>
              </a:lnSpc>
            </a:pPr>
            <a:r>
              <a:rPr kumimoji="1" lang="ja-JP" altLang="en-US" sz="2800" dirty="0">
                <a:solidFill>
                  <a:schemeClr val="tx2">
                    <a:lumMod val="50000"/>
                  </a:schemeClr>
                </a:solidFill>
                <a:latin typeface="ＭＳ Ｐゴシック" panose="020B0600070205080204" pitchFamily="50" charset="-128"/>
                <a:ea typeface="ＭＳ Ｐゴシック" panose="020B0600070205080204" pitchFamily="50" charset="-128"/>
              </a:rPr>
              <a:t>１．クラブの参加資格</a:t>
            </a:r>
            <a:endParaRPr kumimoji="1"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endParaRPr>
          </a:p>
          <a:p>
            <a:pPr>
              <a:lnSpc>
                <a:spcPct val="150000"/>
              </a:lnSpc>
            </a:pPr>
            <a:r>
              <a:rPr lang="ja-JP" altLang="en-US" sz="2800" dirty="0">
                <a:solidFill>
                  <a:schemeClr val="tx2">
                    <a:lumMod val="50000"/>
                  </a:schemeClr>
                </a:solidFill>
                <a:latin typeface="ＭＳ Ｐゴシック" panose="020B0600070205080204" pitchFamily="50" charset="-128"/>
                <a:ea typeface="ＭＳ Ｐゴシック" panose="020B0600070205080204" pitchFamily="50" charset="-128"/>
              </a:rPr>
              <a:t>２．クラブ役員の責務</a:t>
            </a:r>
            <a:endParaRPr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2800" dirty="0">
                <a:solidFill>
                  <a:schemeClr val="tx2">
                    <a:lumMod val="50000"/>
                  </a:schemeClr>
                </a:solidFill>
                <a:latin typeface="ＭＳ Ｐゴシック" panose="020B0600070205080204" pitchFamily="50" charset="-128"/>
                <a:ea typeface="ＭＳ Ｐゴシック" panose="020B0600070205080204" pitchFamily="50" charset="-128"/>
              </a:rPr>
              <a:t>３．財務管理計画</a:t>
            </a:r>
            <a:endParaRPr kumimoji="1"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sz="2800" dirty="0">
                <a:solidFill>
                  <a:schemeClr val="tx2">
                    <a:lumMod val="50000"/>
                  </a:schemeClr>
                </a:solidFill>
                <a:latin typeface="ＭＳ Ｐゴシック" panose="020B0600070205080204" pitchFamily="50" charset="-128"/>
                <a:ea typeface="ＭＳ Ｐゴシック" panose="020B0600070205080204" pitchFamily="50" charset="-128"/>
              </a:rPr>
              <a:t>４．銀行口座に関する要件</a:t>
            </a:r>
            <a:endParaRPr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2800" dirty="0">
                <a:solidFill>
                  <a:schemeClr val="tx2">
                    <a:lumMod val="50000"/>
                  </a:schemeClr>
                </a:solidFill>
                <a:latin typeface="ＭＳ Ｐゴシック" panose="020B0600070205080204" pitchFamily="50" charset="-128"/>
                <a:ea typeface="ＭＳ Ｐゴシック" panose="020B0600070205080204" pitchFamily="50" charset="-128"/>
              </a:rPr>
              <a:t>５．補助金資金の使用に関する報告</a:t>
            </a:r>
            <a:endParaRPr kumimoji="1"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endParaRPr>
          </a:p>
          <a:p>
            <a:pPr>
              <a:lnSpc>
                <a:spcPct val="150000"/>
              </a:lnSpc>
            </a:pPr>
            <a:r>
              <a:rPr lang="ja-JP" altLang="en-US" sz="2800" dirty="0">
                <a:solidFill>
                  <a:schemeClr val="tx2">
                    <a:lumMod val="50000"/>
                  </a:schemeClr>
                </a:solidFill>
                <a:latin typeface="ＭＳ Ｐゴシック" panose="020B0600070205080204" pitchFamily="50" charset="-128"/>
                <a:ea typeface="ＭＳ Ｐゴシック" panose="020B0600070205080204" pitchFamily="50" charset="-128"/>
              </a:rPr>
              <a:t>６．書類の保管</a:t>
            </a:r>
            <a:endParaRPr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2800" dirty="0">
                <a:solidFill>
                  <a:schemeClr val="tx2">
                    <a:lumMod val="50000"/>
                  </a:schemeClr>
                </a:solidFill>
                <a:latin typeface="ＭＳ Ｐゴシック" panose="020B0600070205080204" pitchFamily="50" charset="-128"/>
                <a:ea typeface="ＭＳ Ｐゴシック" panose="020B0600070205080204" pitchFamily="50" charset="-128"/>
              </a:rPr>
              <a:t>７．補助金資金の不正使用に関する報告書</a:t>
            </a:r>
          </a:p>
        </p:txBody>
      </p:sp>
      <p:sp>
        <p:nvSpPr>
          <p:cNvPr id="7" name="テキスト ボックス 6"/>
          <p:cNvSpPr txBox="1"/>
          <p:nvPr/>
        </p:nvSpPr>
        <p:spPr>
          <a:xfrm>
            <a:off x="533400" y="953869"/>
            <a:ext cx="7311305" cy="646331"/>
          </a:xfrm>
          <a:prstGeom prst="rect">
            <a:avLst/>
          </a:prstGeom>
          <a:noFill/>
        </p:spPr>
        <p:txBody>
          <a:bodyPr wrap="square" rtlCol="0">
            <a:spAutoFit/>
          </a:bodyPr>
          <a:lstStyle/>
          <a:p>
            <a:r>
              <a:rPr lang="ja-JP" altLang="en-US" sz="3600" b="1" dirty="0">
                <a:solidFill>
                  <a:schemeClr val="tx2"/>
                </a:solidFill>
                <a:latin typeface="ＭＳ Ｐゴシック" panose="020B0600070205080204" pitchFamily="50" charset="-128"/>
                <a:ea typeface="ＭＳ Ｐゴシック" panose="020B0600070205080204" pitchFamily="50" charset="-128"/>
              </a:rPr>
              <a:t>クラブの参加資格認定：覚書</a:t>
            </a:r>
            <a:r>
              <a:rPr lang="en-US" altLang="ja-JP" sz="3600" b="1" dirty="0">
                <a:solidFill>
                  <a:schemeClr val="tx2"/>
                </a:solidFill>
                <a:latin typeface="ＭＳ Ｐゴシック" panose="020B0600070205080204" pitchFamily="50" charset="-128"/>
                <a:ea typeface="ＭＳ Ｐゴシック" panose="020B0600070205080204" pitchFamily="50" charset="-128"/>
              </a:rPr>
              <a:t>(MOU)</a:t>
            </a:r>
          </a:p>
        </p:txBody>
      </p:sp>
      <p:sp>
        <p:nvSpPr>
          <p:cNvPr id="10" name="テキスト ボックス 9"/>
          <p:cNvSpPr txBox="1"/>
          <p:nvPr/>
        </p:nvSpPr>
        <p:spPr>
          <a:xfrm>
            <a:off x="6084168" y="6453865"/>
            <a:ext cx="3158654" cy="261610"/>
          </a:xfrm>
          <a:prstGeom prst="rect">
            <a:avLst/>
          </a:prstGeom>
          <a:noFill/>
        </p:spPr>
        <p:txBody>
          <a:bodyPr wrap="square" rtlCol="0">
            <a:spAutoFit/>
          </a:bodyPr>
          <a:lstStyle/>
          <a:p>
            <a:r>
              <a:rPr kumimoji="1" lang="ja-JP" altLang="en-US" sz="1100" dirty="0">
                <a:solidFill>
                  <a:srgbClr val="FF0000"/>
                </a:solidFill>
                <a:latin typeface="ＭＳ Ｐゴシック" panose="020B0600070205080204" pitchFamily="50" charset="-128"/>
                <a:ea typeface="ＭＳ Ｐゴシック" panose="020B0600070205080204" pitchFamily="50" charset="-128"/>
              </a:rPr>
              <a:t>クラブの覚書</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ＭＯＵ</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)2012</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年</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6</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月より抜粋</a:t>
            </a:r>
          </a:p>
        </p:txBody>
      </p:sp>
    </p:spTree>
    <p:extLst>
      <p:ext uri="{BB962C8B-B14F-4D97-AF65-F5344CB8AC3E}">
        <p14:creationId xmlns:p14="http://schemas.microsoft.com/office/powerpoint/2010/main" val="4073125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66687" y="2971800"/>
            <a:ext cx="8991600" cy="1323439"/>
          </a:xfrm>
          <a:prstGeom prst="rect">
            <a:avLst/>
          </a:prstGeom>
        </p:spPr>
        <p:txBody>
          <a:bodyPr wrap="square">
            <a:spAutoFit/>
          </a:bodyPr>
          <a:lstStyle/>
          <a:p>
            <a:r>
              <a:rPr lang="ja-JP" altLang="en-US" sz="2000" u="sng" dirty="0">
                <a:latin typeface="ＭＳ Ｐゴシック" panose="020B0600070205080204" pitchFamily="50" charset="-128"/>
                <a:ea typeface="ＭＳ Ｐゴシック" panose="020B0600070205080204" pitchFamily="50" charset="-128"/>
              </a:rPr>
              <a:t>　　　　</a:t>
            </a:r>
            <a:r>
              <a:rPr lang="ja-JP" altLang="en-US" sz="2000" dirty="0">
                <a:latin typeface="ＭＳ Ｐゴシック" panose="020B0600070205080204" pitchFamily="50" charset="-128"/>
                <a:ea typeface="ＭＳ Ｐゴシック" panose="020B0600070205080204" pitchFamily="50" charset="-128"/>
              </a:rPr>
              <a:t>ロータリー・クラブを代表し、下記署名人は、</a:t>
            </a:r>
            <a:r>
              <a:rPr lang="ja-JP" altLang="en-US" sz="2000" u="sng" dirty="0">
                <a:latin typeface="ＭＳ Ｐゴシック" panose="020B0600070205080204" pitchFamily="50" charset="-128"/>
                <a:ea typeface="ＭＳ Ｐゴシック" panose="020B0600070205080204" pitchFamily="50" charset="-128"/>
              </a:rPr>
              <a:t>　</a:t>
            </a:r>
            <a:r>
              <a:rPr lang="en-US" altLang="ja-JP" sz="2000" u="sng" dirty="0">
                <a:latin typeface="ＭＳ Ｐゴシック" panose="020B0600070205080204" pitchFamily="50" charset="-128"/>
                <a:ea typeface="ＭＳ Ｐゴシック" panose="020B0600070205080204" pitchFamily="50" charset="-128"/>
              </a:rPr>
              <a:t>2018-19</a:t>
            </a:r>
            <a:r>
              <a:rPr lang="ja-JP" altLang="en-US" sz="2000" u="sng" dirty="0">
                <a:latin typeface="ＭＳ Ｐゴシック" panose="020B0600070205080204" pitchFamily="50" charset="-128"/>
                <a:ea typeface="ＭＳ Ｐゴシック" panose="020B0600070205080204" pitchFamily="50" charset="-128"/>
              </a:rPr>
              <a:t>　</a:t>
            </a:r>
            <a:r>
              <a:rPr lang="ja-JP" altLang="en-US" sz="2000" dirty="0">
                <a:latin typeface="ＭＳ Ｐゴシック" panose="020B0600070205080204" pitchFamily="50" charset="-128"/>
                <a:ea typeface="ＭＳ Ｐゴシック" panose="020B0600070205080204" pitchFamily="50" charset="-128"/>
              </a:rPr>
              <a:t>ロータリー年度、この覚書（</a:t>
            </a:r>
            <a:r>
              <a:rPr lang="en-US" altLang="ja-JP" sz="2000" dirty="0">
                <a:latin typeface="ＭＳ Ｐゴシック" panose="020B0600070205080204" pitchFamily="50" charset="-128"/>
                <a:ea typeface="ＭＳ Ｐゴシック" panose="020B0600070205080204" pitchFamily="50" charset="-128"/>
              </a:rPr>
              <a:t>MOU</a:t>
            </a:r>
            <a:r>
              <a:rPr lang="ja-JP" altLang="en-US" sz="2000" dirty="0">
                <a:latin typeface="ＭＳ Ｐゴシック" panose="020B0600070205080204" pitchFamily="50" charset="-128"/>
                <a:ea typeface="ＭＳ Ｐゴシック" panose="020B0600070205080204" pitchFamily="50" charset="-128"/>
              </a:rPr>
              <a:t>）に記載されたすべての条件と要件に従い、これらの要件に関してクラブの方針や手続に変更や修正があった場合には、国際ロータリー第</a:t>
            </a:r>
            <a:r>
              <a:rPr lang="ja-JP" altLang="en-US" sz="2000" u="sng" dirty="0">
                <a:latin typeface="ＭＳ Ｐゴシック" panose="020B0600070205080204" pitchFamily="50" charset="-128"/>
                <a:ea typeface="ＭＳ Ｐゴシック" panose="020B0600070205080204" pitchFamily="50" charset="-128"/>
              </a:rPr>
              <a:t>　</a:t>
            </a:r>
            <a:r>
              <a:rPr lang="en-US" altLang="ja-JP" sz="2000" u="sng" dirty="0">
                <a:latin typeface="ＭＳ Ｐゴシック" panose="020B0600070205080204" pitchFamily="50" charset="-128"/>
                <a:ea typeface="ＭＳ Ｐゴシック" panose="020B0600070205080204" pitchFamily="50" charset="-128"/>
              </a:rPr>
              <a:t>2660</a:t>
            </a:r>
            <a:r>
              <a:rPr lang="ja-JP" altLang="en-US" sz="2000" u="sng" dirty="0">
                <a:latin typeface="ＭＳ Ｐゴシック" panose="020B0600070205080204" pitchFamily="50" charset="-128"/>
                <a:ea typeface="ＭＳ Ｐゴシック" panose="020B0600070205080204" pitchFamily="50" charset="-128"/>
              </a:rPr>
              <a:t>　</a:t>
            </a:r>
            <a:r>
              <a:rPr lang="ja-JP" altLang="en-US" sz="2000" dirty="0">
                <a:latin typeface="ＭＳ Ｐゴシック" panose="020B0600070205080204" pitchFamily="50" charset="-128"/>
                <a:ea typeface="ＭＳ Ｐゴシック" panose="020B0600070205080204" pitchFamily="50" charset="-128"/>
              </a:rPr>
              <a:t>地区に通知することに同意する。</a:t>
            </a:r>
          </a:p>
        </p:txBody>
      </p:sp>
      <p:sp>
        <p:nvSpPr>
          <p:cNvPr id="7" name="テキスト ボックス 6"/>
          <p:cNvSpPr txBox="1"/>
          <p:nvPr/>
        </p:nvSpPr>
        <p:spPr>
          <a:xfrm>
            <a:off x="208986" y="1572161"/>
            <a:ext cx="8630214" cy="1323439"/>
          </a:xfrm>
          <a:prstGeom prst="rect">
            <a:avLst/>
          </a:prstGeom>
          <a:noFill/>
        </p:spPr>
        <p:txBody>
          <a:bodyPr wrap="square" rtlCol="0">
            <a:spAutoFit/>
          </a:bodyPr>
          <a:lstStyle/>
          <a:p>
            <a:r>
              <a:rPr lang="ja-JP" altLang="en-US" sz="2000" dirty="0">
                <a:latin typeface="ＭＳ Ｐゴシック" panose="020B0600070205080204" pitchFamily="50" charset="-128"/>
                <a:ea typeface="ＭＳ Ｐゴシック" panose="020B0600070205080204" pitchFamily="50" charset="-128"/>
              </a:rPr>
              <a:t>この</a:t>
            </a:r>
            <a:r>
              <a:rPr lang="ja-JP" altLang="en-US" sz="2000" dirty="0">
                <a:solidFill>
                  <a:srgbClr val="FF0000"/>
                </a:solidFill>
                <a:latin typeface="ＭＳ Ｐゴシック" panose="020B0600070205080204" pitchFamily="50" charset="-128"/>
                <a:ea typeface="ＭＳ Ｐゴシック" panose="020B0600070205080204" pitchFamily="50" charset="-128"/>
              </a:rPr>
              <a:t>覚書（</a:t>
            </a:r>
            <a:r>
              <a:rPr lang="en-US" altLang="ja-JP" sz="2000" dirty="0">
                <a:solidFill>
                  <a:srgbClr val="FF0000"/>
                </a:solidFill>
                <a:latin typeface="ＭＳ Ｐゴシック" panose="020B0600070205080204" pitchFamily="50" charset="-128"/>
                <a:ea typeface="ＭＳ Ｐゴシック" panose="020B0600070205080204" pitchFamily="50" charset="-128"/>
              </a:rPr>
              <a:t>MOU)</a:t>
            </a:r>
            <a:r>
              <a:rPr lang="ja-JP" altLang="en-US" sz="2000" dirty="0">
                <a:solidFill>
                  <a:srgbClr val="FF0000"/>
                </a:solidFill>
                <a:latin typeface="ＭＳ Ｐゴシック" panose="020B0600070205080204" pitchFamily="50" charset="-128"/>
                <a:ea typeface="ＭＳ Ｐゴシック" panose="020B0600070205080204" pitchFamily="50" charset="-128"/>
              </a:rPr>
              <a:t>は、クラブと地区の間に交わされる同意書であり、補助金活動の適切な管理と財団補助金の適切な管理を行うための措置をクラブが取ることを認めるものである。</a:t>
            </a:r>
            <a:r>
              <a:rPr lang="ja-JP" altLang="en-US" sz="2000" dirty="0">
                <a:latin typeface="ＭＳ Ｐゴシック" panose="020B0600070205080204" pitchFamily="50" charset="-128"/>
                <a:ea typeface="ＭＳ Ｐゴシック" panose="020B0600070205080204" pitchFamily="50" charset="-128"/>
              </a:rPr>
              <a:t>この文書を承認することにより、クラブは、この覚書（</a:t>
            </a:r>
            <a:r>
              <a:rPr lang="en-US" altLang="ja-JP" sz="2000" dirty="0">
                <a:latin typeface="ＭＳ Ｐゴシック" panose="020B0600070205080204" pitchFamily="50" charset="-128"/>
                <a:ea typeface="ＭＳ Ｐゴシック" panose="020B0600070205080204" pitchFamily="50" charset="-128"/>
              </a:rPr>
              <a:t>MOU)</a:t>
            </a:r>
            <a:r>
              <a:rPr lang="ja-JP" altLang="en-US" sz="2000" dirty="0">
                <a:latin typeface="ＭＳ Ｐゴシック" panose="020B0600070205080204" pitchFamily="50" charset="-128"/>
                <a:ea typeface="ＭＳ Ｐゴシック" panose="020B0600070205080204" pitchFamily="50" charset="-128"/>
              </a:rPr>
              <a:t>に記載されたすべての条件と要件に従うことに同意する。</a:t>
            </a:r>
            <a:endParaRPr lang="en-US" altLang="ja-JP" sz="2000" dirty="0">
              <a:latin typeface="ＭＳ Ｐゴシック" panose="020B0600070205080204" pitchFamily="50" charset="-128"/>
              <a:ea typeface="ＭＳ Ｐゴシック" panose="020B0600070205080204" pitchFamily="50" charset="-128"/>
            </a:endParaRPr>
          </a:p>
        </p:txBody>
      </p:sp>
      <p:sp>
        <p:nvSpPr>
          <p:cNvPr id="8" name="テキスト ボックス 7"/>
          <p:cNvSpPr txBox="1"/>
          <p:nvPr/>
        </p:nvSpPr>
        <p:spPr>
          <a:xfrm>
            <a:off x="6156176" y="6465607"/>
            <a:ext cx="3158654" cy="261610"/>
          </a:xfrm>
          <a:prstGeom prst="rect">
            <a:avLst/>
          </a:prstGeom>
          <a:noFill/>
        </p:spPr>
        <p:txBody>
          <a:bodyPr wrap="square" rtlCol="0">
            <a:spAutoFit/>
          </a:bodyPr>
          <a:lstStyle/>
          <a:p>
            <a:r>
              <a:rPr kumimoji="1" lang="ja-JP" altLang="en-US" sz="1100" dirty="0">
                <a:solidFill>
                  <a:srgbClr val="FF0000"/>
                </a:solidFill>
                <a:latin typeface="ＭＳ Ｐゴシック" panose="020B0600070205080204" pitchFamily="50" charset="-128"/>
                <a:ea typeface="ＭＳ Ｐゴシック" panose="020B0600070205080204" pitchFamily="50" charset="-128"/>
              </a:rPr>
              <a:t>クラブの覚書</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ＭＯＵ</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)2012</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年</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6</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月より抜粋</a:t>
            </a:r>
          </a:p>
        </p:txBody>
      </p:sp>
      <p:sp>
        <p:nvSpPr>
          <p:cNvPr id="10" name="テキスト ボックス 9"/>
          <p:cNvSpPr txBox="1"/>
          <p:nvPr/>
        </p:nvSpPr>
        <p:spPr>
          <a:xfrm>
            <a:off x="228600" y="877669"/>
            <a:ext cx="5791200" cy="646331"/>
          </a:xfrm>
          <a:prstGeom prst="rect">
            <a:avLst/>
          </a:prstGeom>
          <a:noFill/>
        </p:spPr>
        <p:txBody>
          <a:bodyPr wrap="square" rtlCol="0">
            <a:spAutoFit/>
          </a:bodyPr>
          <a:lstStyle/>
          <a:p>
            <a:r>
              <a:rPr kumimoji="1" lang="ja-JP" altLang="en-US" sz="3600" b="1" dirty="0">
                <a:solidFill>
                  <a:schemeClr val="tx2"/>
                </a:solidFill>
                <a:latin typeface="ＭＳ Ｐゴシック" panose="020B0600070205080204" pitchFamily="50" charset="-128"/>
                <a:ea typeface="ＭＳ Ｐゴシック" panose="020B0600070205080204" pitchFamily="50" charset="-128"/>
              </a:rPr>
              <a:t>覚書の承認と同意</a:t>
            </a:r>
          </a:p>
        </p:txBody>
      </p:sp>
      <p:sp>
        <p:nvSpPr>
          <p:cNvPr id="1027" name="AutoShape 3"/>
          <p:cNvSpPr>
            <a:spLocks noChangeAspect="1" noChangeArrowheads="1" noTextEdit="1"/>
          </p:cNvSpPr>
          <p:nvPr/>
        </p:nvSpPr>
        <p:spPr bwMode="auto">
          <a:xfrm>
            <a:off x="0" y="4508501"/>
            <a:ext cx="8929688" cy="15113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pic>
        <p:nvPicPr>
          <p:cNvPr id="12" name="Picture 5"/>
          <p:cNvPicPr>
            <a:picLocks noChangeAspect="1" noChangeArrowheads="1"/>
          </p:cNvPicPr>
          <p:nvPr/>
        </p:nvPicPr>
        <p:blipFill>
          <a:blip r:embed="rId3" cstate="print"/>
          <a:srcRect/>
          <a:stretch>
            <a:fillRect/>
          </a:stretch>
        </p:blipFill>
        <p:spPr bwMode="auto">
          <a:xfrm>
            <a:off x="228600" y="4343400"/>
            <a:ext cx="8604697" cy="2133600"/>
          </a:xfrm>
          <a:prstGeom prst="roundRect">
            <a:avLst>
              <a:gd name="adj" fmla="val 8594"/>
            </a:avLst>
          </a:prstGeom>
          <a:solidFill>
            <a:schemeClr val="bg1"/>
          </a:solidFill>
          <a:ln>
            <a:solidFill>
              <a:schemeClr val="bg1"/>
            </a:solidFill>
          </a:ln>
        </p:spPr>
        <p:style>
          <a:lnRef idx="2">
            <a:schemeClr val="dk1"/>
          </a:lnRef>
          <a:fillRef idx="1">
            <a:schemeClr val="lt1"/>
          </a:fillRef>
          <a:effectRef idx="0">
            <a:schemeClr val="dk1"/>
          </a:effectRef>
          <a:fontRef idx="minor">
            <a:schemeClr val="dk1"/>
          </a:fontRef>
        </p:style>
      </p:pic>
      <p:sp>
        <p:nvSpPr>
          <p:cNvPr id="13" name="正方形/長方形 12"/>
          <p:cNvSpPr/>
          <p:nvPr/>
        </p:nvSpPr>
        <p:spPr>
          <a:xfrm>
            <a:off x="2362200" y="4800600"/>
            <a:ext cx="990600" cy="228600"/>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1600" dirty="0">
                <a:solidFill>
                  <a:schemeClr val="tx1"/>
                </a:solidFill>
                <a:latin typeface="ＭＳ Ｐゴシック" panose="020B0600070205080204" pitchFamily="50" charset="-128"/>
                <a:ea typeface="ＭＳ Ｐゴシック" panose="020B0600070205080204" pitchFamily="50" charset="-128"/>
              </a:rPr>
              <a:t>2018-19</a:t>
            </a:r>
            <a:endParaRPr kumimoji="1" lang="ja-JP" altLang="en-US" sz="1600" dirty="0">
              <a:solidFill>
                <a:schemeClr val="tx1"/>
              </a:solidFill>
              <a:latin typeface="ＭＳ Ｐゴシック" panose="020B0600070205080204" pitchFamily="50" charset="-128"/>
              <a:ea typeface="ＭＳ Ｐゴシック" panose="020B0600070205080204" pitchFamily="50" charset="-128"/>
            </a:endParaRPr>
          </a:p>
        </p:txBody>
      </p:sp>
      <p:sp>
        <p:nvSpPr>
          <p:cNvPr id="14" name="正方形/長方形 13"/>
          <p:cNvSpPr/>
          <p:nvPr/>
        </p:nvSpPr>
        <p:spPr>
          <a:xfrm>
            <a:off x="6477000" y="4800600"/>
            <a:ext cx="914400" cy="228600"/>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600" dirty="0">
                <a:solidFill>
                  <a:schemeClr val="tx1"/>
                </a:solidFill>
                <a:latin typeface="ＭＳ Ｐゴシック" panose="020B0600070205080204" pitchFamily="50" charset="-128"/>
                <a:ea typeface="ＭＳ Ｐゴシック" panose="020B0600070205080204" pitchFamily="50" charset="-128"/>
              </a:rPr>
              <a:t>2019-20</a:t>
            </a:r>
            <a:endParaRPr lang="ja-JP" altLang="en-US" sz="16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624844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59250" y="6525672"/>
            <a:ext cx="3456859" cy="261610"/>
          </a:xfrm>
          <a:prstGeom prst="rect">
            <a:avLst/>
          </a:prstGeom>
          <a:noFill/>
        </p:spPr>
        <p:txBody>
          <a:bodyPr wrap="square" rtlCol="0">
            <a:spAutoFit/>
          </a:bodyPr>
          <a:lstStyle/>
          <a:p>
            <a:r>
              <a:rPr kumimoji="1" lang="ja-JP" altLang="en-US" sz="1100" dirty="0">
                <a:solidFill>
                  <a:srgbClr val="FF0000"/>
                </a:solidFill>
                <a:latin typeface="ＭＳ Ｐゴシック" panose="020B0600070205080204" pitchFamily="50" charset="-128"/>
                <a:ea typeface="ＭＳ Ｐゴシック" panose="020B0600070205080204" pitchFamily="50" charset="-128"/>
              </a:rPr>
              <a:t>補助金申請手続きハンドブック</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(2017</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年</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7</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月版</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より抜粋</a:t>
            </a:r>
          </a:p>
        </p:txBody>
      </p:sp>
      <p:sp>
        <p:nvSpPr>
          <p:cNvPr id="8" name="タイトル 6"/>
          <p:cNvSpPr txBox="1">
            <a:spLocks/>
          </p:cNvSpPr>
          <p:nvPr/>
        </p:nvSpPr>
        <p:spPr>
          <a:xfrm>
            <a:off x="833724" y="1157908"/>
            <a:ext cx="8638380" cy="4117307"/>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rgbClr val="FFFFFF"/>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endParaRPr lang="ja-JP" altLang="en-US" sz="1800" dirty="0">
              <a:solidFill>
                <a:schemeClr val="tx2"/>
              </a:solidFill>
            </a:endParaRPr>
          </a:p>
        </p:txBody>
      </p:sp>
      <p:sp>
        <p:nvSpPr>
          <p:cNvPr id="15" name="正方形/長方形 14"/>
          <p:cNvSpPr/>
          <p:nvPr/>
        </p:nvSpPr>
        <p:spPr>
          <a:xfrm>
            <a:off x="152400" y="2096492"/>
            <a:ext cx="8800270" cy="4401205"/>
          </a:xfrm>
          <a:prstGeom prst="rect">
            <a:avLst/>
          </a:prstGeom>
          <a:noFill/>
          <a:ln>
            <a:solidFill>
              <a:srgbClr val="002060"/>
            </a:solidFill>
          </a:ln>
        </p:spPr>
        <p:txBody>
          <a:bodyPr wrap="square">
            <a:spAutoFit/>
          </a:bodyPr>
          <a:lstStyle/>
          <a:p>
            <a:pPr>
              <a:lnSpc>
                <a:spcPct val="150000"/>
              </a:lnSpc>
            </a:pPr>
            <a:r>
              <a:rPr lang="ja-JP" altLang="en-US" sz="2000" dirty="0">
                <a:solidFill>
                  <a:srgbClr val="00246C"/>
                </a:solidFill>
                <a:latin typeface="ＭＳ Ｐゴシック" panose="020B0600070205080204" pitchFamily="50" charset="-128"/>
                <a:ea typeface="ＭＳ Ｐゴシック" panose="020B0600070205080204" pitchFamily="50" charset="-128"/>
              </a:rPr>
              <a:t>１．資格認定プロセス</a:t>
            </a:r>
            <a:endParaRPr lang="en-US" altLang="ja-JP" sz="2000" dirty="0">
              <a:solidFill>
                <a:srgbClr val="00246C"/>
              </a:solidFill>
              <a:latin typeface="ＭＳ Ｐゴシック" panose="020B0600070205080204" pitchFamily="50" charset="-128"/>
              <a:ea typeface="ＭＳ Ｐゴシック" panose="020B0600070205080204" pitchFamily="50" charset="-128"/>
            </a:endParaRPr>
          </a:p>
          <a:p>
            <a:pPr>
              <a:lnSpc>
                <a:spcPct val="150000"/>
              </a:lnSpc>
            </a:pPr>
            <a:r>
              <a:rPr lang="ja-JP" altLang="en-US" sz="2000" dirty="0">
                <a:latin typeface="ＭＳ Ｐゴシック" panose="020B0600070205080204" pitchFamily="50" charset="-128"/>
                <a:ea typeface="ＭＳ Ｐゴシック" panose="020B0600070205080204" pitchFamily="50" charset="-128"/>
              </a:rPr>
              <a:t>①毎年最低</a:t>
            </a:r>
            <a:r>
              <a:rPr lang="en-US" altLang="ja-JP" sz="2000" dirty="0">
                <a:latin typeface="ＭＳ Ｐゴシック" panose="020B0600070205080204" pitchFamily="50" charset="-128"/>
                <a:ea typeface="ＭＳ Ｐゴシック" panose="020B0600070205080204" pitchFamily="50" charset="-128"/>
              </a:rPr>
              <a:t>1</a:t>
            </a:r>
            <a:r>
              <a:rPr lang="ja-JP" altLang="en-US" sz="2000" dirty="0">
                <a:latin typeface="ＭＳ Ｐゴシック" panose="020B0600070205080204" pitchFamily="50" charset="-128"/>
                <a:ea typeface="ＭＳ Ｐゴシック" panose="020B0600070205080204" pitchFamily="50" charset="-128"/>
              </a:rPr>
              <a:t>名のクラブ会員が地区主催の補助金管理セミナーに出席する</a:t>
            </a:r>
          </a:p>
          <a:p>
            <a:pPr>
              <a:lnSpc>
                <a:spcPct val="150000"/>
              </a:lnSpc>
            </a:pPr>
            <a:r>
              <a:rPr lang="ja-JP" altLang="en-US" sz="2000" dirty="0">
                <a:latin typeface="ＭＳ Ｐゴシック" panose="020B0600070205080204" pitchFamily="50" charset="-128"/>
                <a:ea typeface="ＭＳ Ｐゴシック" panose="020B0600070205080204" pitchFamily="50" charset="-128"/>
              </a:rPr>
              <a:t>② ロータリー財団から提供される覚書（</a:t>
            </a:r>
            <a:r>
              <a:rPr lang="en-US" altLang="ja-JP" sz="2000" dirty="0">
                <a:latin typeface="ＭＳ Ｐゴシック" panose="020B0600070205080204" pitchFamily="50" charset="-128"/>
                <a:ea typeface="ＭＳ Ｐゴシック" panose="020B0600070205080204" pitchFamily="50" charset="-128"/>
              </a:rPr>
              <a:t>MOU</a:t>
            </a:r>
            <a:r>
              <a:rPr lang="ja-JP" altLang="en-US" sz="2000" dirty="0">
                <a:latin typeface="ＭＳ Ｐゴシック" panose="020B0600070205080204" pitchFamily="50" charset="-128"/>
                <a:ea typeface="ＭＳ Ｐゴシック" panose="020B0600070205080204" pitchFamily="50" charset="-128"/>
              </a:rPr>
              <a:t>）に記載された財務と資金管理要件</a:t>
            </a:r>
            <a:endParaRPr lang="en-US" altLang="ja-JP" sz="2000" dirty="0">
              <a:latin typeface="ＭＳ Ｐゴシック" panose="020B0600070205080204" pitchFamily="50" charset="-128"/>
              <a:ea typeface="ＭＳ Ｐゴシック" panose="020B0600070205080204" pitchFamily="50" charset="-128"/>
            </a:endParaRPr>
          </a:p>
          <a:p>
            <a:pPr>
              <a:lnSpc>
                <a:spcPct val="150000"/>
              </a:lnSpc>
            </a:pPr>
            <a:r>
              <a:rPr lang="ja-JP" altLang="en-US" sz="2000" dirty="0">
                <a:latin typeface="ＭＳ Ｐゴシック" panose="020B0600070205080204" pitchFamily="50" charset="-128"/>
                <a:ea typeface="ＭＳ Ｐゴシック" panose="020B0600070205080204" pitchFamily="50" charset="-128"/>
              </a:rPr>
              <a:t>　　を遂行する　（覚書に署名をし、提出する）</a:t>
            </a:r>
          </a:p>
          <a:p>
            <a:endParaRPr lang="en-US" altLang="ja-JP" sz="2000" dirty="0">
              <a:latin typeface="ＭＳ Ｐゴシック" panose="020B0600070205080204" pitchFamily="50" charset="-128"/>
              <a:ea typeface="ＭＳ Ｐゴシック" panose="020B0600070205080204" pitchFamily="50" charset="-128"/>
            </a:endParaRPr>
          </a:p>
          <a:p>
            <a:r>
              <a:rPr lang="ja-JP" altLang="en-US" sz="2000" dirty="0">
                <a:solidFill>
                  <a:srgbClr val="00246C"/>
                </a:solidFill>
                <a:latin typeface="ＭＳ Ｐゴシック" panose="020B0600070205080204" pitchFamily="50" charset="-128"/>
                <a:ea typeface="ＭＳ Ｐゴシック" panose="020B0600070205080204" pitchFamily="50" charset="-128"/>
              </a:rPr>
              <a:t>２．補助金管理セミナー</a:t>
            </a:r>
          </a:p>
          <a:p>
            <a:pPr>
              <a:lnSpc>
                <a:spcPct val="150000"/>
              </a:lnSpc>
            </a:pPr>
            <a:r>
              <a:rPr lang="ja-JP" altLang="en-US" sz="2000" dirty="0">
                <a:latin typeface="ＭＳ Ｐゴシック" panose="020B0600070205080204" pitchFamily="50" charset="-128"/>
                <a:ea typeface="ＭＳ Ｐゴシック" panose="020B0600070205080204" pitchFamily="50" charset="-128"/>
              </a:rPr>
              <a:t>　　（目　的）　補助金を効果的に管理し、資金を適切に監督する上で必要な知識</a:t>
            </a:r>
            <a:endParaRPr lang="en-US" altLang="ja-JP" sz="2000" dirty="0">
              <a:latin typeface="ＭＳ Ｐゴシック" panose="020B0600070205080204" pitchFamily="50" charset="-128"/>
              <a:ea typeface="ＭＳ Ｐゴシック" panose="020B0600070205080204" pitchFamily="50" charset="-128"/>
            </a:endParaRPr>
          </a:p>
          <a:p>
            <a:pPr>
              <a:lnSpc>
                <a:spcPct val="150000"/>
              </a:lnSpc>
            </a:pPr>
            <a:r>
              <a:rPr lang="ja-JP" altLang="en-US" sz="2000" dirty="0">
                <a:latin typeface="ＭＳ Ｐゴシック" panose="020B0600070205080204" pitchFamily="50" charset="-128"/>
                <a:ea typeface="ＭＳ Ｐゴシック" panose="020B0600070205080204" pitchFamily="50" charset="-128"/>
              </a:rPr>
              <a:t>　　　　　　　　　や情報を提供する為の研修です。</a:t>
            </a:r>
          </a:p>
          <a:p>
            <a:pPr>
              <a:lnSpc>
                <a:spcPct val="150000"/>
              </a:lnSpc>
            </a:pPr>
            <a:r>
              <a:rPr lang="ja-JP" altLang="en-US" sz="2000" dirty="0">
                <a:latin typeface="ＭＳ Ｐゴシック" panose="020B0600070205080204" pitchFamily="50" charset="-128"/>
                <a:ea typeface="ＭＳ Ｐゴシック" panose="020B0600070205080204" pitchFamily="50" charset="-128"/>
              </a:rPr>
              <a:t>　　（出席者） クラブ会長エレクト、会長ノミニー、次期ロータリー財団委員長を</a:t>
            </a:r>
            <a:endParaRPr lang="en-US" altLang="ja-JP" sz="2000" dirty="0">
              <a:latin typeface="ＭＳ Ｐゴシック" panose="020B0600070205080204" pitchFamily="50" charset="-128"/>
              <a:ea typeface="ＭＳ Ｐゴシック" panose="020B0600070205080204" pitchFamily="50" charset="-128"/>
            </a:endParaRPr>
          </a:p>
          <a:p>
            <a:pPr>
              <a:lnSpc>
                <a:spcPct val="150000"/>
              </a:lnSpc>
            </a:pPr>
            <a:r>
              <a:rPr lang="en-US" altLang="ja-JP" sz="2000" dirty="0">
                <a:latin typeface="ＭＳ Ｐゴシック" panose="020B0600070205080204" pitchFamily="50" charset="-128"/>
                <a:ea typeface="ＭＳ Ｐゴシック" panose="020B0600070205080204" pitchFamily="50" charset="-128"/>
              </a:rPr>
              <a:t>                    </a:t>
            </a:r>
            <a:r>
              <a:rPr lang="ja-JP" altLang="en-US" sz="2000" dirty="0">
                <a:latin typeface="ＭＳ Ｐゴシック" panose="020B0600070205080204" pitchFamily="50" charset="-128"/>
                <a:ea typeface="ＭＳ Ｐゴシック" panose="020B0600070205080204" pitchFamily="50" charset="-128"/>
              </a:rPr>
              <a:t>義務出席者としています。</a:t>
            </a:r>
            <a:endParaRPr lang="en-US" altLang="ja-JP" sz="2000" dirty="0">
              <a:latin typeface="ＭＳ Ｐゴシック" panose="020B0600070205080204" pitchFamily="50" charset="-128"/>
              <a:ea typeface="ＭＳ Ｐゴシック" panose="020B0600070205080204" pitchFamily="50" charset="-128"/>
            </a:endParaRPr>
          </a:p>
        </p:txBody>
      </p:sp>
      <p:sp>
        <p:nvSpPr>
          <p:cNvPr id="16" name="テキスト ボックス 15"/>
          <p:cNvSpPr txBox="1"/>
          <p:nvPr/>
        </p:nvSpPr>
        <p:spPr>
          <a:xfrm>
            <a:off x="243748" y="4720409"/>
            <a:ext cx="8686799" cy="1631216"/>
          </a:xfrm>
          <a:prstGeom prst="rect">
            <a:avLst/>
          </a:prstGeom>
          <a:solidFill>
            <a:schemeClr val="accent2">
              <a:lumMod val="50000"/>
            </a:schemeClr>
          </a:solidFill>
        </p:spPr>
        <p:txBody>
          <a:bodyPr wrap="square" rtlCol="0">
            <a:spAutoFit/>
          </a:bodyPr>
          <a:lstStyle/>
          <a:p>
            <a:pPr>
              <a:lnSpc>
                <a:spcPts val="3000"/>
              </a:lnSpc>
            </a:pPr>
            <a:r>
              <a:rPr kumimoji="1" lang="en-US" altLang="ja-JP" sz="2000" dirty="0">
                <a:solidFill>
                  <a:schemeClr val="bg1"/>
                </a:solidFill>
                <a:latin typeface="ＭＳ Ｐゴシック" panose="020B0600070205080204" pitchFamily="50" charset="-128"/>
                <a:ea typeface="ＭＳ Ｐゴシック" panose="020B0600070205080204" pitchFamily="50" charset="-128"/>
              </a:rPr>
              <a:t>201</a:t>
            </a:r>
            <a:r>
              <a:rPr lang="en-US" altLang="ja-JP" sz="2000" dirty="0">
                <a:solidFill>
                  <a:schemeClr val="bg1"/>
                </a:solidFill>
                <a:latin typeface="ＭＳ Ｐゴシック" panose="020B0600070205080204" pitchFamily="50" charset="-128"/>
                <a:ea typeface="ＭＳ Ｐゴシック" panose="020B0600070205080204" pitchFamily="50" charset="-128"/>
              </a:rPr>
              <a:t>8</a:t>
            </a:r>
            <a:r>
              <a:rPr kumimoji="1" lang="en-US" altLang="ja-JP" sz="2000" dirty="0">
                <a:solidFill>
                  <a:schemeClr val="bg1"/>
                </a:solidFill>
                <a:latin typeface="ＭＳ Ｐゴシック" panose="020B0600070205080204" pitchFamily="50" charset="-128"/>
                <a:ea typeface="ＭＳ Ｐゴシック" panose="020B0600070205080204" pitchFamily="50" charset="-128"/>
              </a:rPr>
              <a:t>-1</a:t>
            </a:r>
            <a:r>
              <a:rPr lang="en-US" altLang="ja-JP" sz="2000" dirty="0">
                <a:solidFill>
                  <a:schemeClr val="bg1"/>
                </a:solidFill>
                <a:latin typeface="ＭＳ Ｐゴシック" panose="020B0600070205080204" pitchFamily="50" charset="-128"/>
                <a:ea typeface="ＭＳ Ｐゴシック" panose="020B0600070205080204" pitchFamily="50" charset="-128"/>
              </a:rPr>
              <a:t>9</a:t>
            </a:r>
            <a:r>
              <a:rPr kumimoji="1" lang="ja-JP" altLang="en-US" sz="2000" dirty="0">
                <a:solidFill>
                  <a:schemeClr val="bg1"/>
                </a:solidFill>
                <a:latin typeface="ＭＳ Ｐゴシック" panose="020B0600070205080204" pitchFamily="50" charset="-128"/>
                <a:ea typeface="ＭＳ Ｐゴシック" panose="020B0600070205080204" pitchFamily="50" charset="-128"/>
              </a:rPr>
              <a:t>年度 補助金管理</a:t>
            </a:r>
            <a:r>
              <a:rPr lang="ja-JP" altLang="en-US" sz="2000" dirty="0">
                <a:solidFill>
                  <a:schemeClr val="bg1"/>
                </a:solidFill>
                <a:latin typeface="ＭＳ Ｐゴシック" panose="020B0600070205080204" pitchFamily="50" charset="-128"/>
                <a:ea typeface="ＭＳ Ｐゴシック" panose="020B0600070205080204" pitchFamily="50" charset="-128"/>
              </a:rPr>
              <a:t>セミナー　</a:t>
            </a:r>
            <a:endParaRPr lang="en-US" altLang="ja-JP" sz="2000" dirty="0">
              <a:solidFill>
                <a:schemeClr val="bg1"/>
              </a:solidFill>
              <a:latin typeface="ＭＳ Ｐゴシック" panose="020B0600070205080204" pitchFamily="50" charset="-128"/>
              <a:ea typeface="ＭＳ Ｐゴシック" panose="020B0600070205080204" pitchFamily="50" charset="-128"/>
            </a:endParaRPr>
          </a:p>
          <a:p>
            <a:pPr>
              <a:lnSpc>
                <a:spcPts val="3000"/>
              </a:lnSpc>
            </a:pPr>
            <a:r>
              <a:rPr lang="ja-JP" altLang="en-US" sz="2000" dirty="0">
                <a:solidFill>
                  <a:schemeClr val="bg1"/>
                </a:solidFill>
                <a:latin typeface="ＭＳ Ｐゴシック" panose="020B0600070205080204" pitchFamily="50" charset="-128"/>
                <a:ea typeface="ＭＳ Ｐゴシック" panose="020B0600070205080204" pitchFamily="50" charset="-128"/>
              </a:rPr>
              <a:t>　　日　時：　</a:t>
            </a:r>
            <a:r>
              <a:rPr lang="en-US" altLang="ja-JP" sz="2000" dirty="0">
                <a:solidFill>
                  <a:schemeClr val="bg1"/>
                </a:solidFill>
                <a:latin typeface="ＭＳ Ｐゴシック" panose="020B0600070205080204" pitchFamily="50" charset="-128"/>
                <a:ea typeface="ＭＳ Ｐゴシック" panose="020B0600070205080204" pitchFamily="50" charset="-128"/>
              </a:rPr>
              <a:t>2019</a:t>
            </a:r>
            <a:r>
              <a:rPr lang="ja-JP" altLang="en-US" sz="2000" dirty="0">
                <a:solidFill>
                  <a:schemeClr val="bg1"/>
                </a:solidFill>
                <a:latin typeface="ＭＳ Ｐゴシック" panose="020B0600070205080204" pitchFamily="50" charset="-128"/>
                <a:ea typeface="ＭＳ Ｐゴシック" panose="020B0600070205080204" pitchFamily="50" charset="-128"/>
              </a:rPr>
              <a:t>年</a:t>
            </a:r>
            <a:r>
              <a:rPr lang="en-US" altLang="ja-JP" sz="2000" dirty="0">
                <a:solidFill>
                  <a:schemeClr val="bg1"/>
                </a:solidFill>
                <a:latin typeface="ＭＳ Ｐゴシック" panose="020B0600070205080204" pitchFamily="50" charset="-128"/>
                <a:ea typeface="ＭＳ Ｐゴシック" panose="020B0600070205080204" pitchFamily="50" charset="-128"/>
              </a:rPr>
              <a:t>2</a:t>
            </a:r>
            <a:r>
              <a:rPr lang="ja-JP" altLang="en-US" sz="2000" dirty="0">
                <a:solidFill>
                  <a:schemeClr val="bg1"/>
                </a:solidFill>
                <a:latin typeface="ＭＳ Ｐゴシック" panose="020B0600070205080204" pitchFamily="50" charset="-128"/>
                <a:ea typeface="ＭＳ Ｐゴシック" panose="020B0600070205080204" pitchFamily="50" charset="-128"/>
              </a:rPr>
              <a:t>月</a:t>
            </a:r>
            <a:r>
              <a:rPr lang="en-US" altLang="ja-JP" sz="2000" dirty="0">
                <a:solidFill>
                  <a:schemeClr val="bg1"/>
                </a:solidFill>
                <a:latin typeface="ＭＳ Ｐゴシック" panose="020B0600070205080204" pitchFamily="50" charset="-128"/>
                <a:ea typeface="ＭＳ Ｐゴシック" panose="020B0600070205080204" pitchFamily="50" charset="-128"/>
              </a:rPr>
              <a:t>16</a:t>
            </a:r>
            <a:r>
              <a:rPr lang="ja-JP" altLang="en-US" sz="2000" dirty="0">
                <a:solidFill>
                  <a:schemeClr val="bg1"/>
                </a:solidFill>
                <a:latin typeface="ＭＳ Ｐゴシック" panose="020B0600070205080204" pitchFamily="50" charset="-128"/>
                <a:ea typeface="ＭＳ Ｐゴシック" panose="020B0600070205080204" pitchFamily="50" charset="-128"/>
              </a:rPr>
              <a:t>日（土曜日）</a:t>
            </a:r>
            <a:r>
              <a:rPr lang="en-US" altLang="ja-JP" sz="2000" dirty="0">
                <a:solidFill>
                  <a:schemeClr val="bg1"/>
                </a:solidFill>
                <a:latin typeface="ＭＳ Ｐゴシック" panose="020B0600070205080204" pitchFamily="50" charset="-128"/>
                <a:ea typeface="ＭＳ Ｐゴシック" panose="020B0600070205080204" pitchFamily="50" charset="-128"/>
              </a:rPr>
              <a:t>10</a:t>
            </a:r>
            <a:r>
              <a:rPr lang="ja-JP" altLang="en-US" sz="2000" dirty="0">
                <a:solidFill>
                  <a:schemeClr val="bg1"/>
                </a:solidFill>
                <a:latin typeface="ＭＳ Ｐゴシック" panose="020B0600070205080204" pitchFamily="50" charset="-128"/>
                <a:ea typeface="ＭＳ Ｐゴシック" panose="020B0600070205080204" pitchFamily="50" charset="-128"/>
              </a:rPr>
              <a:t>時</a:t>
            </a:r>
            <a:r>
              <a:rPr lang="en-US" altLang="ja-JP" sz="2000" dirty="0">
                <a:solidFill>
                  <a:schemeClr val="bg1"/>
                </a:solidFill>
                <a:latin typeface="ＭＳ Ｐゴシック" panose="020B0600070205080204" pitchFamily="50" charset="-128"/>
                <a:ea typeface="ＭＳ Ｐゴシック" panose="020B0600070205080204" pitchFamily="50" charset="-128"/>
              </a:rPr>
              <a:t>-17</a:t>
            </a:r>
            <a:r>
              <a:rPr lang="ja-JP" altLang="en-US" sz="2000" dirty="0">
                <a:solidFill>
                  <a:schemeClr val="bg1"/>
                </a:solidFill>
                <a:latin typeface="ＭＳ Ｐゴシック" panose="020B0600070205080204" pitchFamily="50" charset="-128"/>
                <a:ea typeface="ＭＳ Ｐゴシック" panose="020B0600070205080204" pitchFamily="50" charset="-128"/>
              </a:rPr>
              <a:t>時</a:t>
            </a:r>
            <a:endParaRPr lang="en-US" altLang="ja-JP" sz="2000" dirty="0">
              <a:solidFill>
                <a:schemeClr val="bg1"/>
              </a:solidFill>
              <a:latin typeface="ＭＳ Ｐゴシック" panose="020B0600070205080204" pitchFamily="50" charset="-128"/>
              <a:ea typeface="ＭＳ Ｐゴシック" panose="020B0600070205080204" pitchFamily="50" charset="-128"/>
            </a:endParaRPr>
          </a:p>
          <a:p>
            <a:pPr>
              <a:lnSpc>
                <a:spcPts val="3000"/>
              </a:lnSpc>
            </a:pPr>
            <a:r>
              <a:rPr kumimoji="1" lang="ja-JP" altLang="en-US" sz="2000" dirty="0">
                <a:solidFill>
                  <a:schemeClr val="bg1"/>
                </a:solidFill>
                <a:latin typeface="ＭＳ Ｐゴシック" panose="020B0600070205080204" pitchFamily="50" charset="-128"/>
                <a:ea typeface="ＭＳ Ｐゴシック" panose="020B0600070205080204" pitchFamily="50" charset="-128"/>
              </a:rPr>
              <a:t>　　場　所：　大阪ＹＭＣＡ国際会館</a:t>
            </a:r>
            <a:endParaRPr kumimoji="1" lang="en-US" altLang="ja-JP" sz="2000" dirty="0">
              <a:solidFill>
                <a:schemeClr val="bg1"/>
              </a:solidFill>
              <a:latin typeface="ＭＳ Ｐゴシック" panose="020B0600070205080204" pitchFamily="50" charset="-128"/>
              <a:ea typeface="ＭＳ Ｐゴシック" panose="020B0600070205080204" pitchFamily="50" charset="-128"/>
            </a:endParaRPr>
          </a:p>
          <a:p>
            <a:pPr>
              <a:lnSpc>
                <a:spcPts val="3000"/>
              </a:lnSpc>
            </a:pPr>
            <a:r>
              <a:rPr lang="ja-JP" altLang="en-US" sz="2000" dirty="0">
                <a:solidFill>
                  <a:schemeClr val="bg1"/>
                </a:solidFill>
                <a:latin typeface="ＭＳ Ｐゴシック" panose="020B0600070205080204" pitchFamily="50" charset="-128"/>
                <a:ea typeface="ＭＳ Ｐゴシック" panose="020B0600070205080204" pitchFamily="50" charset="-128"/>
              </a:rPr>
              <a:t>　　出席者：　</a:t>
            </a:r>
            <a:r>
              <a:rPr lang="en-US" altLang="ja-JP" sz="2000" dirty="0">
                <a:solidFill>
                  <a:schemeClr val="bg1"/>
                </a:solidFill>
                <a:latin typeface="ＭＳ Ｐゴシック" panose="020B0600070205080204" pitchFamily="50" charset="-128"/>
                <a:ea typeface="ＭＳ Ｐゴシック" panose="020B0600070205080204" pitchFamily="50" charset="-128"/>
              </a:rPr>
              <a:t>2018-19</a:t>
            </a:r>
            <a:r>
              <a:rPr lang="ja-JP" altLang="en-US" sz="2000" dirty="0">
                <a:solidFill>
                  <a:schemeClr val="bg1"/>
                </a:solidFill>
                <a:latin typeface="ＭＳ Ｐゴシック" panose="020B0600070205080204" pitchFamily="50" charset="-128"/>
                <a:ea typeface="ＭＳ Ｐゴシック" panose="020B0600070205080204" pitchFamily="50" charset="-128"/>
              </a:rPr>
              <a:t>クラブ会長、</a:t>
            </a:r>
            <a:r>
              <a:rPr kumimoji="1" lang="ja-JP" altLang="en-US" sz="2000" dirty="0">
                <a:solidFill>
                  <a:schemeClr val="bg1"/>
                </a:solidFill>
                <a:latin typeface="ＭＳ Ｐゴシック" panose="020B0600070205080204" pitchFamily="50" charset="-128"/>
                <a:ea typeface="ＭＳ Ｐゴシック" panose="020B0600070205080204" pitchFamily="50" charset="-128"/>
              </a:rPr>
              <a:t>クラブ会長エレクト、</a:t>
            </a:r>
            <a:r>
              <a:rPr lang="ja-JP" altLang="en-US" sz="2000" dirty="0">
                <a:solidFill>
                  <a:schemeClr val="bg1"/>
                </a:solidFill>
                <a:latin typeface="ＭＳ Ｐゴシック" panose="020B0600070205080204" pitchFamily="50" charset="-128"/>
                <a:ea typeface="ＭＳ Ｐゴシック" panose="020B0600070205080204" pitchFamily="50" charset="-128"/>
              </a:rPr>
              <a:t>財団委員長　　　　　　　　　</a:t>
            </a:r>
            <a:endParaRPr kumimoji="1" lang="ja-JP" altLang="en-US" sz="2000" dirty="0">
              <a:solidFill>
                <a:schemeClr val="bg1"/>
              </a:solidFill>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228600" y="725269"/>
            <a:ext cx="3713798" cy="646331"/>
          </a:xfrm>
          <a:prstGeom prst="rect">
            <a:avLst/>
          </a:prstGeom>
          <a:noFill/>
        </p:spPr>
        <p:txBody>
          <a:bodyPr wrap="square" rtlCol="0">
            <a:spAutoFit/>
          </a:bodyPr>
          <a:lstStyle/>
          <a:p>
            <a:pPr lvl="0"/>
            <a:r>
              <a:rPr lang="ja-JP" altLang="en-US" sz="3600" b="1" dirty="0">
                <a:solidFill>
                  <a:schemeClr val="tx2"/>
                </a:solidFill>
                <a:latin typeface="ＭＳ Ｐゴシック" panose="020B0600070205080204" pitchFamily="50" charset="-128"/>
                <a:ea typeface="ＭＳ Ｐゴシック" panose="020B0600070205080204" pitchFamily="50" charset="-128"/>
              </a:rPr>
              <a:t>クラブの資格認定</a:t>
            </a:r>
          </a:p>
        </p:txBody>
      </p:sp>
      <p:sp>
        <p:nvSpPr>
          <p:cNvPr id="7" name="テキスト ボックス 6"/>
          <p:cNvSpPr txBox="1"/>
          <p:nvPr/>
        </p:nvSpPr>
        <p:spPr>
          <a:xfrm>
            <a:off x="304800" y="1356072"/>
            <a:ext cx="8381999" cy="707886"/>
          </a:xfrm>
          <a:prstGeom prst="rect">
            <a:avLst/>
          </a:prstGeom>
          <a:noFill/>
        </p:spPr>
        <p:txBody>
          <a:bodyPr wrap="square" rtlCol="0">
            <a:spAutoFit/>
          </a:bodyPr>
          <a:lstStyle/>
          <a:p>
            <a:pPr lvl="0"/>
            <a:r>
              <a:rPr lang="ja-JP" altLang="en-US" sz="2000" dirty="0">
                <a:solidFill>
                  <a:srgbClr val="000000"/>
                </a:solidFill>
                <a:latin typeface="ＭＳ Ｐゴシック" panose="020B0600070205080204" pitchFamily="50" charset="-128"/>
                <a:ea typeface="ＭＳ Ｐゴシック" panose="020B0600070205080204" pitchFamily="50" charset="-128"/>
              </a:rPr>
              <a:t>当地区では、</a:t>
            </a:r>
            <a:r>
              <a:rPr lang="ja-JP" altLang="en-US" sz="2000" b="1" dirty="0">
                <a:solidFill>
                  <a:srgbClr val="FF0000"/>
                </a:solidFill>
                <a:latin typeface="ＭＳ Ｐゴシック" panose="020B0600070205080204" pitchFamily="50" charset="-128"/>
                <a:ea typeface="ＭＳ Ｐゴシック" panose="020B0600070205080204" pitchFamily="50" charset="-128"/>
              </a:rPr>
              <a:t>財団補助金の申請有無を問わず全クラブに資格認定を受けるよう強く推奨しています。　</a:t>
            </a:r>
            <a:r>
              <a:rPr lang="ja-JP" altLang="en-US" sz="2000" dirty="0">
                <a:solidFill>
                  <a:srgbClr val="000000"/>
                </a:solidFill>
                <a:latin typeface="ＭＳ Ｐゴシック" panose="020B0600070205080204" pitchFamily="50" charset="-128"/>
                <a:ea typeface="ＭＳ Ｐゴシック" panose="020B0600070205080204" pitchFamily="50" charset="-128"/>
              </a:rPr>
              <a:t>クラブの資格認定は取得から</a:t>
            </a:r>
            <a:r>
              <a:rPr lang="ja-JP" altLang="en-US" sz="2000" b="1" dirty="0">
                <a:solidFill>
                  <a:srgbClr val="000000"/>
                </a:solidFill>
                <a:latin typeface="ＭＳ Ｐゴシック" panose="020B0600070205080204" pitchFamily="50" charset="-128"/>
                <a:ea typeface="ＭＳ Ｐゴシック" panose="020B0600070205080204" pitchFamily="50" charset="-128"/>
              </a:rPr>
              <a:t>１年間</a:t>
            </a:r>
            <a:r>
              <a:rPr lang="ja-JP" altLang="en-US" sz="2000" dirty="0">
                <a:solidFill>
                  <a:srgbClr val="000000"/>
                </a:solidFill>
                <a:latin typeface="ＭＳ Ｐゴシック" panose="020B0600070205080204" pitchFamily="50" charset="-128"/>
                <a:ea typeface="ＭＳ Ｐゴシック" panose="020B0600070205080204" pitchFamily="50" charset="-128"/>
              </a:rPr>
              <a:t>有効です。</a:t>
            </a:r>
            <a:endParaRPr lang="en-US" altLang="ja-JP" sz="2000" dirty="0">
              <a:solidFill>
                <a:srgbClr val="00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70743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4294967295"/>
          </p:nvPr>
        </p:nvSpPr>
        <p:spPr>
          <a:xfrm>
            <a:off x="304800" y="1600200"/>
            <a:ext cx="8534400" cy="4267200"/>
          </a:xfrm>
          <a:prstGeom prst="rect">
            <a:avLst/>
          </a:prstGeom>
          <a:ln>
            <a:solidFill>
              <a:srgbClr val="002060"/>
            </a:solidFill>
          </a:ln>
        </p:spPr>
        <p:txBody>
          <a:bodyPr>
            <a:noAutofit/>
          </a:bodyPr>
          <a:lstStyle/>
          <a:p>
            <a:pPr marL="0" indent="0">
              <a:buNone/>
            </a:pPr>
            <a:r>
              <a:rPr lang="ja-JP" altLang="en-US" sz="2300" dirty="0">
                <a:solidFill>
                  <a:schemeClr val="tx1"/>
                </a:solidFill>
                <a:latin typeface="ＭＳ Ｐゴシック" panose="020B0600070205080204" pitchFamily="50" charset="-128"/>
                <a:ea typeface="ＭＳ Ｐゴシック" panose="020B0600070205080204" pitchFamily="50" charset="-128"/>
              </a:rPr>
              <a:t>２．</a:t>
            </a:r>
            <a:r>
              <a:rPr lang="ja-JP" altLang="ja-JP" sz="2300" dirty="0">
                <a:solidFill>
                  <a:schemeClr val="tx1"/>
                </a:solidFill>
                <a:latin typeface="ＭＳ Ｐゴシック" panose="020B0600070205080204" pitchFamily="50" charset="-128"/>
                <a:ea typeface="ＭＳ Ｐゴシック" panose="020B0600070205080204" pitchFamily="50" charset="-128"/>
              </a:rPr>
              <a:t>クラブ役員の責務</a:t>
            </a:r>
            <a:endParaRPr lang="en-US" altLang="ja-JP" sz="2300" u="sng" dirty="0">
              <a:solidFill>
                <a:schemeClr val="tx1"/>
              </a:solidFill>
              <a:latin typeface="ＭＳ Ｐゴシック" panose="020B0600070205080204" pitchFamily="50" charset="-128"/>
              <a:ea typeface="ＭＳ Ｐゴシック" panose="020B0600070205080204" pitchFamily="50" charset="-128"/>
            </a:endParaRPr>
          </a:p>
          <a:p>
            <a:pPr marL="0" indent="0">
              <a:buNone/>
            </a:pPr>
            <a:r>
              <a:rPr lang="ja-JP" altLang="en-US" sz="2300" dirty="0">
                <a:solidFill>
                  <a:schemeClr val="tx1"/>
                </a:solidFill>
                <a:latin typeface="ＭＳ Ｐゴシック" panose="020B0600070205080204" pitchFamily="50" charset="-128"/>
                <a:ea typeface="ＭＳ Ｐゴシック" panose="020B0600070205080204" pitchFamily="50" charset="-128"/>
              </a:rPr>
              <a:t>３．</a:t>
            </a:r>
            <a:r>
              <a:rPr lang="ja-JP" altLang="ja-JP" sz="2300" dirty="0">
                <a:solidFill>
                  <a:schemeClr val="tx1"/>
                </a:solidFill>
                <a:latin typeface="ＭＳ Ｐゴシック" panose="020B0600070205080204" pitchFamily="50" charset="-128"/>
                <a:ea typeface="ＭＳ Ｐゴシック" panose="020B0600070205080204" pitchFamily="50" charset="-128"/>
              </a:rPr>
              <a:t>財務管理計画</a:t>
            </a:r>
            <a:endParaRPr lang="en-US" altLang="ja-JP" sz="2300" dirty="0">
              <a:solidFill>
                <a:schemeClr val="tx1"/>
              </a:solidFill>
              <a:latin typeface="ＭＳ Ｐゴシック" panose="020B0600070205080204" pitchFamily="50" charset="-128"/>
              <a:ea typeface="ＭＳ Ｐゴシック" panose="020B0600070205080204" pitchFamily="50" charset="-128"/>
            </a:endParaRPr>
          </a:p>
          <a:p>
            <a:pPr marL="0" indent="0">
              <a:buNone/>
            </a:pPr>
            <a:r>
              <a:rPr lang="ja-JP" altLang="en-US" sz="2300" dirty="0">
                <a:solidFill>
                  <a:schemeClr val="tx1"/>
                </a:solidFill>
                <a:latin typeface="ＭＳ Ｐゴシック" panose="020B0600070205080204" pitchFamily="50" charset="-128"/>
                <a:ea typeface="ＭＳ Ｐゴシック" panose="020B0600070205080204" pitchFamily="50" charset="-128"/>
              </a:rPr>
              <a:t>４．銀行口座に関する要件</a:t>
            </a:r>
            <a:endParaRPr lang="en-US" altLang="ja-JP" sz="2300" dirty="0">
              <a:solidFill>
                <a:schemeClr val="tx1"/>
              </a:solidFill>
              <a:latin typeface="ＭＳ Ｐゴシック" panose="020B0600070205080204" pitchFamily="50" charset="-128"/>
              <a:ea typeface="ＭＳ Ｐゴシック" panose="020B0600070205080204" pitchFamily="50" charset="-128"/>
            </a:endParaRPr>
          </a:p>
          <a:p>
            <a:pPr marL="0" indent="0">
              <a:buNone/>
            </a:pPr>
            <a:r>
              <a:rPr lang="ja-JP" altLang="en-US" sz="2300" dirty="0">
                <a:solidFill>
                  <a:schemeClr val="tx2">
                    <a:lumMod val="50000"/>
                  </a:schemeClr>
                </a:solidFill>
                <a:latin typeface="ＭＳ Ｐゴシック" panose="020B0600070205080204" pitchFamily="50" charset="-128"/>
                <a:ea typeface="ＭＳ Ｐゴシック" panose="020B0600070205080204" pitchFamily="50" charset="-128"/>
              </a:rPr>
              <a:t>　　・専用口座の開設</a:t>
            </a:r>
            <a:endParaRPr lang="en-US" altLang="ja-JP" sz="2300" dirty="0">
              <a:solidFill>
                <a:schemeClr val="tx2">
                  <a:lumMod val="50000"/>
                </a:schemeClr>
              </a:solidFill>
              <a:latin typeface="ＭＳ Ｐゴシック" panose="020B0600070205080204" pitchFamily="50" charset="-128"/>
              <a:ea typeface="ＭＳ Ｐゴシック" panose="020B0600070205080204" pitchFamily="50" charset="-128"/>
            </a:endParaRPr>
          </a:p>
          <a:p>
            <a:pPr marL="0" indent="0">
              <a:buNone/>
            </a:pPr>
            <a:r>
              <a:rPr lang="ja-JP" altLang="en-US" sz="2300" dirty="0">
                <a:solidFill>
                  <a:schemeClr val="tx2">
                    <a:lumMod val="50000"/>
                  </a:schemeClr>
                </a:solidFill>
                <a:latin typeface="ＭＳ Ｐゴシック" panose="020B0600070205080204" pitchFamily="50" charset="-128"/>
                <a:ea typeface="ＭＳ Ｐゴシック" panose="020B0600070205080204" pitchFamily="50" charset="-128"/>
              </a:rPr>
              <a:t>　　・２名以上の会員による入出金管理</a:t>
            </a:r>
            <a:endParaRPr lang="en-US" altLang="ja-JP" sz="800" dirty="0">
              <a:solidFill>
                <a:schemeClr val="tx2">
                  <a:lumMod val="50000"/>
                </a:schemeClr>
              </a:solidFill>
              <a:latin typeface="ＭＳ Ｐゴシック" panose="020B0600070205080204" pitchFamily="50" charset="-128"/>
              <a:ea typeface="ＭＳ Ｐゴシック" panose="020B0600070205080204" pitchFamily="50" charset="-128"/>
            </a:endParaRPr>
          </a:p>
          <a:p>
            <a:pPr marL="0" indent="0">
              <a:buNone/>
            </a:pPr>
            <a:endParaRPr lang="en-US" altLang="ja-JP" sz="2300" dirty="0">
              <a:solidFill>
                <a:schemeClr val="tx1"/>
              </a:solidFill>
              <a:latin typeface="ＭＳ Ｐゴシック" panose="020B0600070205080204" pitchFamily="50" charset="-128"/>
              <a:ea typeface="ＭＳ Ｐゴシック" panose="020B0600070205080204" pitchFamily="50" charset="-128"/>
            </a:endParaRPr>
          </a:p>
          <a:p>
            <a:pPr marL="0" indent="0">
              <a:buNone/>
            </a:pPr>
            <a:r>
              <a:rPr lang="ja-JP" altLang="en-US" sz="2300" dirty="0">
                <a:solidFill>
                  <a:schemeClr val="tx1"/>
                </a:solidFill>
                <a:latin typeface="ＭＳ Ｐゴシック" panose="020B0600070205080204" pitchFamily="50" charset="-128"/>
                <a:ea typeface="ＭＳ Ｐゴシック" panose="020B0600070205080204" pitchFamily="50" charset="-128"/>
              </a:rPr>
              <a:t>５．補助金資金の使用に関する報告書</a:t>
            </a:r>
            <a:r>
              <a:rPr lang="ja-JP" altLang="en-US" sz="2300" dirty="0">
                <a:solidFill>
                  <a:schemeClr val="tx2">
                    <a:lumMod val="50000"/>
                  </a:schemeClr>
                </a:solidFill>
                <a:latin typeface="ＭＳ Ｐゴシック" panose="020B0600070205080204" pitchFamily="50" charset="-128"/>
                <a:ea typeface="ＭＳ Ｐゴシック" panose="020B0600070205080204" pitchFamily="50" charset="-128"/>
              </a:rPr>
              <a:t>　　　</a:t>
            </a:r>
            <a:endParaRPr lang="en-US" altLang="ja-JP" sz="2300" dirty="0">
              <a:solidFill>
                <a:schemeClr val="tx2">
                  <a:lumMod val="50000"/>
                </a:schemeClr>
              </a:solidFill>
              <a:latin typeface="ＭＳ Ｐゴシック" panose="020B0600070205080204" pitchFamily="50" charset="-128"/>
              <a:ea typeface="ＭＳ Ｐゴシック" panose="020B0600070205080204" pitchFamily="50" charset="-128"/>
            </a:endParaRPr>
          </a:p>
          <a:p>
            <a:pPr marL="0" indent="0">
              <a:buNone/>
            </a:pPr>
            <a:r>
              <a:rPr lang="ja-JP" altLang="en-US" sz="2300" dirty="0">
                <a:solidFill>
                  <a:schemeClr val="tx2">
                    <a:lumMod val="50000"/>
                  </a:schemeClr>
                </a:solidFill>
                <a:latin typeface="ＭＳ Ｐゴシック" panose="020B0600070205080204" pitchFamily="50" charset="-128"/>
                <a:ea typeface="ＭＳ Ｐゴシック" panose="020B0600070205080204" pitchFamily="50" charset="-128"/>
              </a:rPr>
              <a:t>　　・報告書の提出期限厳守</a:t>
            </a:r>
            <a:endParaRPr lang="en-US" altLang="ja-JP" sz="2300" dirty="0">
              <a:solidFill>
                <a:schemeClr val="tx2">
                  <a:lumMod val="50000"/>
                </a:schemeClr>
              </a:solidFill>
              <a:latin typeface="ＭＳ Ｐゴシック" panose="020B0600070205080204" pitchFamily="50" charset="-128"/>
              <a:ea typeface="ＭＳ Ｐゴシック" panose="020B0600070205080204" pitchFamily="50" charset="-128"/>
            </a:endParaRPr>
          </a:p>
          <a:p>
            <a:pPr marL="0" indent="0">
              <a:buNone/>
            </a:pPr>
            <a:r>
              <a:rPr lang="ja-JP" altLang="en-US" sz="2300" dirty="0">
                <a:solidFill>
                  <a:schemeClr val="tx2">
                    <a:lumMod val="50000"/>
                  </a:schemeClr>
                </a:solidFill>
                <a:latin typeface="ＭＳ Ｐゴシック" panose="020B0600070205080204" pitchFamily="50" charset="-128"/>
                <a:ea typeface="ＭＳ Ｐゴシック" panose="020B0600070205080204" pitchFamily="50" charset="-128"/>
              </a:rPr>
              <a:t>　　・活動や物品購入の事前変更届け（地区財団委員会に）必須</a:t>
            </a:r>
            <a:endParaRPr lang="en-US" altLang="ja-JP" sz="2300" dirty="0">
              <a:solidFill>
                <a:schemeClr val="tx2">
                  <a:lumMod val="50000"/>
                </a:schemeClr>
              </a:solidFill>
              <a:latin typeface="ＭＳ Ｐゴシック" panose="020B0600070205080204" pitchFamily="50" charset="-128"/>
              <a:ea typeface="ＭＳ Ｐゴシック" panose="020B0600070205080204" pitchFamily="50" charset="-128"/>
            </a:endParaRPr>
          </a:p>
          <a:p>
            <a:pPr marL="0" indent="0">
              <a:buNone/>
            </a:pPr>
            <a:r>
              <a:rPr lang="ja-JP" altLang="en-US" sz="2300" dirty="0">
                <a:solidFill>
                  <a:schemeClr val="tx2">
                    <a:lumMod val="50000"/>
                  </a:schemeClr>
                </a:solidFill>
                <a:latin typeface="ＭＳ Ｐゴシック" panose="020B0600070205080204" pitchFamily="50" charset="-128"/>
                <a:ea typeface="ＭＳ Ｐゴシック" panose="020B0600070205080204" pitchFamily="50" charset="-128"/>
              </a:rPr>
              <a:t>　　・補助金を含む事業予算と領収書の金額一致、未使用分の返還</a:t>
            </a:r>
            <a:endParaRPr lang="ja-JP" altLang="ja-JP" sz="2300" dirty="0">
              <a:solidFill>
                <a:schemeClr val="tx2">
                  <a:lumMod val="50000"/>
                </a:schemeClr>
              </a:solidFill>
              <a:latin typeface="ＭＳ Ｐゴシック" panose="020B0600070205080204" pitchFamily="50" charset="-128"/>
              <a:ea typeface="ＭＳ Ｐゴシック" panose="020B0600070205080204" pitchFamily="50" charset="-128"/>
            </a:endParaRPr>
          </a:p>
        </p:txBody>
      </p:sp>
      <p:sp>
        <p:nvSpPr>
          <p:cNvPr id="4" name="タイトル 3"/>
          <p:cNvSpPr>
            <a:spLocks noGrp="1"/>
          </p:cNvSpPr>
          <p:nvPr>
            <p:ph type="title" idx="4294967295"/>
          </p:nvPr>
        </p:nvSpPr>
        <p:spPr>
          <a:xfrm>
            <a:off x="304800" y="838200"/>
            <a:ext cx="3179899" cy="685800"/>
          </a:xfrm>
          <a:prstGeom prst="rect">
            <a:avLst/>
          </a:prstGeom>
        </p:spPr>
        <p:txBody>
          <a:bodyPr>
            <a:normAutofit fontScale="90000"/>
          </a:bodyPr>
          <a:lstStyle/>
          <a:p>
            <a:r>
              <a:rPr lang="ja-JP" altLang="ja-JP" sz="4000" b="1" dirty="0">
                <a:solidFill>
                  <a:schemeClr val="tx2"/>
                </a:solidFill>
                <a:latin typeface="ＭＳ Ｐゴシック" panose="020B0600070205080204" pitchFamily="50" charset="-128"/>
                <a:ea typeface="ＭＳ Ｐゴシック" panose="020B0600070205080204" pitchFamily="50" charset="-128"/>
              </a:rPr>
              <a:t>覚書</a:t>
            </a:r>
            <a:r>
              <a:rPr lang="ja-JP" altLang="en-US" sz="4000" b="1" dirty="0">
                <a:solidFill>
                  <a:schemeClr val="tx2"/>
                </a:solidFill>
                <a:latin typeface="ＭＳ Ｐゴシック" panose="020B0600070205080204" pitchFamily="50" charset="-128"/>
                <a:ea typeface="ＭＳ Ｐゴシック" panose="020B0600070205080204" pitchFamily="50" charset="-128"/>
              </a:rPr>
              <a:t>の</a:t>
            </a:r>
            <a:r>
              <a:rPr lang="ja-JP" altLang="ja-JP" sz="4000" b="1" dirty="0">
                <a:solidFill>
                  <a:schemeClr val="tx2"/>
                </a:solidFill>
                <a:latin typeface="ＭＳ Ｐゴシック" panose="020B0600070205080204" pitchFamily="50" charset="-128"/>
                <a:ea typeface="ＭＳ Ｐゴシック" panose="020B0600070205080204" pitchFamily="50" charset="-128"/>
              </a:rPr>
              <a:t>留意</a:t>
            </a:r>
            <a:r>
              <a:rPr lang="ja-JP" altLang="en-US" sz="4000" b="1" dirty="0">
                <a:solidFill>
                  <a:schemeClr val="tx2"/>
                </a:solidFill>
                <a:latin typeface="ＭＳ Ｐゴシック" panose="020B0600070205080204" pitchFamily="50" charset="-128"/>
                <a:ea typeface="ＭＳ Ｐゴシック" panose="020B0600070205080204" pitchFamily="50" charset="-128"/>
              </a:rPr>
              <a:t>点</a:t>
            </a:r>
            <a:endParaRPr kumimoji="1" lang="ja-JP" altLang="en-US" b="1"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94716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220072" y="6492875"/>
            <a:ext cx="4122340" cy="261610"/>
          </a:xfrm>
          <a:prstGeom prst="rect">
            <a:avLst/>
          </a:prstGeom>
          <a:noFill/>
        </p:spPr>
        <p:txBody>
          <a:bodyPr wrap="square" rtlCol="0">
            <a:spAutoFit/>
          </a:bodyPr>
          <a:lstStyle/>
          <a:p>
            <a:r>
              <a:rPr kumimoji="1" lang="ja-JP" altLang="en-US" sz="1100" dirty="0">
                <a:solidFill>
                  <a:srgbClr val="FF0000"/>
                </a:solidFill>
                <a:latin typeface="ＭＳ Ｐゴシック" panose="020B0600070205080204" pitchFamily="50" charset="-128"/>
                <a:ea typeface="ＭＳ Ｐゴシック" panose="020B0600070205080204" pitchFamily="50" charset="-128"/>
              </a:rPr>
              <a:t>補助金申請手続きハンドブック</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(2017</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年</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7</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月版</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より抜粋</a:t>
            </a:r>
          </a:p>
        </p:txBody>
      </p:sp>
      <p:sp>
        <p:nvSpPr>
          <p:cNvPr id="9" name="正方形/長方形 8"/>
          <p:cNvSpPr/>
          <p:nvPr/>
        </p:nvSpPr>
        <p:spPr>
          <a:xfrm>
            <a:off x="152400" y="1542395"/>
            <a:ext cx="8839200" cy="4401205"/>
          </a:xfrm>
          <a:prstGeom prst="rect">
            <a:avLst/>
          </a:prstGeom>
        </p:spPr>
        <p:txBody>
          <a:bodyPr wrap="square">
            <a:spAutoFit/>
          </a:bodyPr>
          <a:lstStyle/>
          <a:p>
            <a:r>
              <a:rPr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rPr>
              <a:t>【</a:t>
            </a:r>
            <a:r>
              <a:rPr lang="ja-JP" altLang="en-US" sz="2800" dirty="0">
                <a:solidFill>
                  <a:schemeClr val="tx2">
                    <a:lumMod val="50000"/>
                  </a:schemeClr>
                </a:solidFill>
                <a:latin typeface="ＭＳ Ｐゴシック" panose="020B0600070205080204" pitchFamily="50" charset="-128"/>
                <a:ea typeface="ＭＳ Ｐゴシック" panose="020B0600070205080204" pitchFamily="50" charset="-128"/>
              </a:rPr>
              <a:t>報告要件</a:t>
            </a:r>
            <a:r>
              <a:rPr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rPr>
              <a:t>】</a:t>
            </a:r>
          </a:p>
          <a:p>
            <a:r>
              <a:rPr lang="ja-JP" altLang="en-US" sz="2800" dirty="0">
                <a:solidFill>
                  <a:schemeClr val="tx2">
                    <a:lumMod val="50000"/>
                  </a:schemeClr>
                </a:solidFill>
                <a:latin typeface="ＭＳ Ｐゴシック" panose="020B0600070205080204" pitchFamily="50" charset="-128"/>
                <a:ea typeface="ＭＳ Ｐゴシック" panose="020B0600070205080204" pitchFamily="50" charset="-128"/>
              </a:rPr>
              <a:t>　　　・・・</a:t>
            </a:r>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所定の書式で記入のうえ、地区財団委員会に提出</a:t>
            </a:r>
            <a:endParaRPr lang="en-US" altLang="ja-JP" sz="2800"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b="1" dirty="0">
                <a:solidFill>
                  <a:schemeClr val="tx2">
                    <a:lumMod val="50000"/>
                  </a:schemeClr>
                </a:solidFill>
                <a:latin typeface="ＭＳ Ｐゴシック" panose="020B0600070205080204" pitchFamily="50" charset="-128"/>
                <a:ea typeface="ＭＳ Ｐゴシック" panose="020B0600070205080204" pitchFamily="50" charset="-128"/>
              </a:rPr>
              <a:t>　　</a:t>
            </a:r>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　</a:t>
            </a:r>
            <a:endParaRPr lang="en-US"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sz="1800" dirty="0">
                <a:solidFill>
                  <a:schemeClr val="tx2">
                    <a:lumMod val="50000"/>
                  </a:schemeClr>
                </a:solidFill>
                <a:latin typeface="ＭＳ Ｐゴシック" panose="020B0600070205080204" pitchFamily="50" charset="-128"/>
                <a:ea typeface="ＭＳ Ｐゴシック" panose="020B0600070205080204" pitchFamily="50" charset="-128"/>
              </a:rPr>
              <a:t>　</a:t>
            </a:r>
            <a:endParaRPr lang="en-US" altLang="ja-JP" sz="1800" dirty="0">
              <a:solidFill>
                <a:schemeClr val="tx2">
                  <a:lumMod val="50000"/>
                </a:schemeClr>
              </a:solidFill>
              <a:latin typeface="ＭＳ Ｐゴシック" panose="020B0600070205080204" pitchFamily="50" charset="-128"/>
              <a:ea typeface="ＭＳ Ｐゴシック" panose="020B0600070205080204" pitchFamily="50" charset="-128"/>
            </a:endParaRPr>
          </a:p>
          <a:p>
            <a:endParaRPr lang="en-US" altLang="ja-JP" sz="1800" dirty="0">
              <a:solidFill>
                <a:schemeClr val="tx2">
                  <a:lumMod val="50000"/>
                </a:schemeClr>
              </a:solidFill>
              <a:latin typeface="ＭＳ Ｐゴシック" panose="020B0600070205080204" pitchFamily="50" charset="-128"/>
              <a:ea typeface="ＭＳ Ｐゴシック" panose="020B0600070205080204" pitchFamily="50" charset="-128"/>
            </a:endParaRPr>
          </a:p>
          <a:p>
            <a:endParaRPr lang="en-US"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補助金受領後、６ヵ月以内に活動が完了しない場合</a:t>
            </a:r>
            <a:endParaRPr lang="en-US" altLang="ja-JP" dirty="0">
              <a:latin typeface="ＭＳ Ｐゴシック" panose="020B0600070205080204" pitchFamily="50" charset="-128"/>
              <a:ea typeface="ＭＳ Ｐゴシック" panose="020B0600070205080204" pitchFamily="50" charset="-128"/>
            </a:endParaRPr>
          </a:p>
          <a:p>
            <a:endParaRPr lang="en-US" altLang="ja-JP" dirty="0">
              <a:latin typeface="ＭＳ Ｐゴシック" panose="020B0600070205080204" pitchFamily="50" charset="-128"/>
              <a:ea typeface="ＭＳ Ｐゴシック" panose="020B0600070205080204" pitchFamily="50" charset="-128"/>
            </a:endParaRPr>
          </a:p>
          <a:p>
            <a:endParaRPr lang="ja-JP" altLang="en-US" sz="2000" dirty="0">
              <a:solidFill>
                <a:schemeClr val="tx2">
                  <a:lumMod val="50000"/>
                </a:schemeClr>
              </a:solidFill>
              <a:latin typeface="ＭＳ Ｐゴシック" panose="020B0600070205080204" pitchFamily="50" charset="-128"/>
              <a:ea typeface="ＭＳ Ｐゴシック" panose="020B0600070205080204" pitchFamily="50" charset="-128"/>
            </a:endParaRPr>
          </a:p>
          <a:p>
            <a:endParaRPr lang="en-US"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　　　</a:t>
            </a:r>
            <a:endParaRPr lang="en-US" altLang="ja-JP" dirty="0">
              <a:solidFill>
                <a:schemeClr val="tx2">
                  <a:lumMod val="50000"/>
                </a:schemeClr>
              </a:solidFill>
              <a:latin typeface="ＭＳ Ｐゴシック" panose="020B0600070205080204" pitchFamily="50" charset="-128"/>
              <a:ea typeface="ＭＳ Ｐゴシック" panose="020B0600070205080204" pitchFamily="50" charset="-128"/>
            </a:endParaRPr>
          </a:p>
          <a:p>
            <a:r>
              <a:rPr lang="ja-JP" altLang="en-US" dirty="0">
                <a:solidFill>
                  <a:schemeClr val="tx2">
                    <a:lumMod val="50000"/>
                  </a:schemeClr>
                </a:solidFill>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プロジェクトや活動が完了後、</a:t>
            </a:r>
            <a:r>
              <a:rPr lang="en-US" altLang="ja-JP" dirty="0">
                <a:solidFill>
                  <a:srgbClr val="FF0000"/>
                </a:solidFill>
                <a:latin typeface="ＭＳ Ｐゴシック" panose="020B0600070205080204" pitchFamily="50" charset="-128"/>
                <a:ea typeface="ＭＳ Ｐゴシック" panose="020B0600070205080204" pitchFamily="50" charset="-128"/>
              </a:rPr>
              <a:t>2</a:t>
            </a:r>
            <a:r>
              <a:rPr lang="ja-JP" altLang="en-US" dirty="0">
                <a:solidFill>
                  <a:srgbClr val="FF0000"/>
                </a:solidFill>
                <a:latin typeface="ＭＳ Ｐゴシック" panose="020B0600070205080204" pitchFamily="50" charset="-128"/>
                <a:ea typeface="ＭＳ Ｐゴシック" panose="020B0600070205080204" pitchFamily="50" charset="-128"/>
              </a:rPr>
              <a:t>ヵ月以内に提出</a:t>
            </a:r>
            <a:endParaRPr lang="ja-JP" altLang="en-US" sz="2000" dirty="0">
              <a:solidFill>
                <a:schemeClr val="tx2">
                  <a:lumMod val="50000"/>
                </a:schemeClr>
              </a:solidFill>
              <a:latin typeface="ＭＳ Ｐゴシック" panose="020B0600070205080204" pitchFamily="50" charset="-128"/>
              <a:ea typeface="ＭＳ Ｐゴシック" panose="020B0600070205080204" pitchFamily="50" charset="-128"/>
            </a:endParaRPr>
          </a:p>
        </p:txBody>
      </p:sp>
      <p:sp>
        <p:nvSpPr>
          <p:cNvPr id="2" name="テキスト ボックス 1"/>
          <p:cNvSpPr txBox="1"/>
          <p:nvPr/>
        </p:nvSpPr>
        <p:spPr>
          <a:xfrm>
            <a:off x="152400" y="939225"/>
            <a:ext cx="5716488" cy="584775"/>
          </a:xfrm>
          <a:prstGeom prst="rect">
            <a:avLst/>
          </a:prstGeom>
          <a:noFill/>
        </p:spPr>
        <p:txBody>
          <a:bodyPr wrap="square" rtlCol="0">
            <a:spAutoFit/>
          </a:bodyPr>
          <a:lstStyle/>
          <a:p>
            <a:r>
              <a:rPr kumimoji="1"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地区補助金の報告書（１）</a:t>
            </a:r>
          </a:p>
        </p:txBody>
      </p:sp>
      <p:sp>
        <p:nvSpPr>
          <p:cNvPr id="4" name="正方形/長方形 3">
            <a:extLst>
              <a:ext uri="{FF2B5EF4-FFF2-40B4-BE49-F238E27FC236}">
                <a16:creationId xmlns:a16="http://schemas.microsoft.com/office/drawing/2014/main" id="{80357B4A-B12D-46A8-A3F9-7DEC85FC044C}"/>
              </a:ext>
            </a:extLst>
          </p:cNvPr>
          <p:cNvSpPr/>
          <p:nvPr/>
        </p:nvSpPr>
        <p:spPr>
          <a:xfrm>
            <a:off x="232365" y="2781300"/>
            <a:ext cx="2590800" cy="685800"/>
          </a:xfrm>
          <a:prstGeom prst="rect">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a:solidFill>
                  <a:schemeClr val="bg1"/>
                </a:solidFill>
                <a:latin typeface="ＭＳ Ｐゴシック" panose="020B0600070205080204" pitchFamily="50" charset="-128"/>
                <a:ea typeface="ＭＳ Ｐゴシック" panose="020B0600070205080204" pitchFamily="50" charset="-128"/>
              </a:rPr>
              <a:t>中間報告書</a:t>
            </a:r>
          </a:p>
        </p:txBody>
      </p:sp>
      <p:sp>
        <p:nvSpPr>
          <p:cNvPr id="8" name="正方形/長方形 7">
            <a:extLst>
              <a:ext uri="{FF2B5EF4-FFF2-40B4-BE49-F238E27FC236}">
                <a16:creationId xmlns:a16="http://schemas.microsoft.com/office/drawing/2014/main" id="{FF78A288-0FCB-48AF-8032-E2D19CF50EBB}"/>
              </a:ext>
            </a:extLst>
          </p:cNvPr>
          <p:cNvSpPr/>
          <p:nvPr/>
        </p:nvSpPr>
        <p:spPr>
          <a:xfrm>
            <a:off x="232365" y="4508675"/>
            <a:ext cx="2590800" cy="685800"/>
          </a:xfrm>
          <a:prstGeom prst="rect">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bg1"/>
                </a:solidFill>
                <a:latin typeface="ＭＳ Ｐゴシック" panose="020B0600070205080204" pitchFamily="50" charset="-128"/>
                <a:ea typeface="ＭＳ Ｐゴシック" panose="020B0600070205080204" pitchFamily="50" charset="-128"/>
              </a:rPr>
              <a:t>最終</a:t>
            </a:r>
            <a:r>
              <a:rPr kumimoji="1" lang="ja-JP" altLang="en-US" dirty="0">
                <a:solidFill>
                  <a:schemeClr val="bg1"/>
                </a:solidFill>
                <a:latin typeface="ＭＳ Ｐゴシック" panose="020B0600070205080204" pitchFamily="50" charset="-128"/>
                <a:ea typeface="ＭＳ Ｐゴシック" panose="020B0600070205080204" pitchFamily="50" charset="-128"/>
              </a:rPr>
              <a:t>報告書</a:t>
            </a:r>
          </a:p>
        </p:txBody>
      </p:sp>
      <p:sp>
        <p:nvSpPr>
          <p:cNvPr id="6" name="吹き出し: 四角形 5">
            <a:extLst>
              <a:ext uri="{FF2B5EF4-FFF2-40B4-BE49-F238E27FC236}">
                <a16:creationId xmlns:a16="http://schemas.microsoft.com/office/drawing/2014/main" id="{6EA8643F-1593-44C9-9901-62DFEC6F8E39}"/>
              </a:ext>
            </a:extLst>
          </p:cNvPr>
          <p:cNvSpPr/>
          <p:nvPr/>
        </p:nvSpPr>
        <p:spPr>
          <a:xfrm>
            <a:off x="3123150" y="4505708"/>
            <a:ext cx="5491476" cy="688767"/>
          </a:xfrm>
          <a:prstGeom prst="wedgeRectCallout">
            <a:avLst>
              <a:gd name="adj1" fmla="val -55287"/>
              <a:gd name="adj2" fmla="val -2425"/>
            </a:avLst>
          </a:prstGeom>
          <a:noFill/>
          <a:ln>
            <a:solidFill>
              <a:srgbClr val="4A7EBB"/>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solidFill>
                  <a:schemeClr val="tx1"/>
                </a:solidFill>
                <a:latin typeface="ＭＳ Ｐ明朝" panose="02020600040205080304" pitchFamily="18" charset="-128"/>
                <a:ea typeface="ＭＳ Ｐ明朝" panose="02020600040205080304" pitchFamily="18" charset="-128"/>
              </a:rPr>
              <a:t>補助金口座の通帳コピーと領収書添付</a:t>
            </a:r>
            <a:endParaRPr kumimoji="1" lang="ja-JP" altLang="en-US" dirty="0">
              <a:solidFill>
                <a:schemeClr val="tx1"/>
              </a:solidFill>
              <a:latin typeface="ＭＳ Ｐ明朝" panose="02020600040205080304" pitchFamily="18" charset="-128"/>
              <a:ea typeface="ＭＳ Ｐ明朝" panose="02020600040205080304" pitchFamily="18" charset="-128"/>
            </a:endParaRPr>
          </a:p>
        </p:txBody>
      </p:sp>
      <p:sp>
        <p:nvSpPr>
          <p:cNvPr id="11" name="吹き出し: 四角形 10">
            <a:extLst>
              <a:ext uri="{FF2B5EF4-FFF2-40B4-BE49-F238E27FC236}">
                <a16:creationId xmlns:a16="http://schemas.microsoft.com/office/drawing/2014/main" id="{142BE8D1-17A5-4258-92C3-19C437220804}"/>
              </a:ext>
            </a:extLst>
          </p:cNvPr>
          <p:cNvSpPr/>
          <p:nvPr/>
        </p:nvSpPr>
        <p:spPr>
          <a:xfrm>
            <a:off x="3123150" y="2781300"/>
            <a:ext cx="5491476" cy="688767"/>
          </a:xfrm>
          <a:prstGeom prst="wedgeRectCallout">
            <a:avLst>
              <a:gd name="adj1" fmla="val -55287"/>
              <a:gd name="adj2" fmla="val -2425"/>
            </a:avLst>
          </a:prstGeom>
          <a:noFill/>
          <a:ln>
            <a:solidFill>
              <a:srgbClr val="4A7EBB"/>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800" dirty="0">
                <a:solidFill>
                  <a:schemeClr val="tx1"/>
                </a:solidFill>
                <a:latin typeface="ＭＳ Ｐ明朝" panose="02020600040205080304" pitchFamily="18" charset="-128"/>
                <a:ea typeface="ＭＳ Ｐ明朝" panose="02020600040205080304" pitchFamily="18" charset="-128"/>
              </a:rPr>
              <a:t>（少なくとも）</a:t>
            </a:r>
            <a:r>
              <a:rPr lang="ja-JP" altLang="en-US" dirty="0">
                <a:solidFill>
                  <a:schemeClr val="tx1"/>
                </a:solidFill>
                <a:latin typeface="ＭＳ Ｐ明朝" panose="02020600040205080304" pitchFamily="18" charset="-128"/>
                <a:ea typeface="ＭＳ Ｐ明朝" panose="02020600040205080304" pitchFamily="18" charset="-128"/>
              </a:rPr>
              <a:t>補助金口座の通帳コピー添付</a:t>
            </a:r>
            <a:endParaRPr kumimoji="1" lang="ja-JP" altLang="en-US" dirty="0">
              <a:solidFill>
                <a:schemeClr val="tx1"/>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36754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52400" y="1564322"/>
            <a:ext cx="8610600" cy="4760278"/>
          </a:xfrm>
          <a:prstGeom prst="rect">
            <a:avLst/>
          </a:prstGeom>
          <a:ln>
            <a:solidFill>
              <a:srgbClr val="002060"/>
            </a:solidFill>
          </a:ln>
        </p:spPr>
        <p:txBody>
          <a:bodyPr wrap="square">
            <a:spAutoFit/>
          </a:bodyPr>
          <a:lstStyle/>
          <a:p>
            <a:pPr>
              <a:lnSpc>
                <a:spcPts val="2600"/>
              </a:lnSpc>
            </a:pPr>
            <a:r>
              <a:rPr lang="en-US" altLang="ja-JP" sz="2800" dirty="0">
                <a:solidFill>
                  <a:srgbClr val="16316B"/>
                </a:solidFill>
                <a:latin typeface="ＭＳ Ｐゴシック" panose="020B0600070205080204" pitchFamily="50" charset="-128"/>
                <a:ea typeface="ＭＳ Ｐゴシック" panose="020B0600070205080204" pitchFamily="50" charset="-128"/>
              </a:rPr>
              <a:t>【</a:t>
            </a:r>
            <a:r>
              <a:rPr lang="ja-JP" altLang="en-US" sz="2800" dirty="0">
                <a:solidFill>
                  <a:srgbClr val="16316B"/>
                </a:solidFill>
                <a:latin typeface="ＭＳ Ｐゴシック" panose="020B0600070205080204" pitchFamily="50" charset="-128"/>
                <a:ea typeface="ＭＳ Ｐゴシック" panose="020B0600070205080204" pitchFamily="50" charset="-128"/>
              </a:rPr>
              <a:t>中間</a:t>
            </a:r>
            <a:r>
              <a:rPr lang="en-US" altLang="ja-JP" sz="2800" dirty="0">
                <a:solidFill>
                  <a:srgbClr val="16316B"/>
                </a:solidFill>
                <a:latin typeface="ＭＳ Ｐゴシック" panose="020B0600070205080204" pitchFamily="50" charset="-128"/>
                <a:ea typeface="ＭＳ Ｐゴシック" panose="020B0600070205080204" pitchFamily="50" charset="-128"/>
              </a:rPr>
              <a:t>/</a:t>
            </a:r>
            <a:r>
              <a:rPr lang="ja-JP" altLang="en-US" sz="2800" dirty="0">
                <a:solidFill>
                  <a:srgbClr val="16316B"/>
                </a:solidFill>
                <a:latin typeface="ＭＳ Ｐゴシック" panose="020B0600070205080204" pitchFamily="50" charset="-128"/>
                <a:ea typeface="ＭＳ Ｐゴシック" panose="020B0600070205080204" pitchFamily="50" charset="-128"/>
              </a:rPr>
              <a:t>最終報告書作成の留意点</a:t>
            </a:r>
            <a:r>
              <a:rPr lang="en-US" altLang="ja-JP" sz="2800" dirty="0">
                <a:solidFill>
                  <a:srgbClr val="16316B"/>
                </a:solidFill>
                <a:latin typeface="ＭＳ Ｐゴシック" panose="020B0600070205080204" pitchFamily="50" charset="-128"/>
                <a:ea typeface="ＭＳ Ｐゴシック" panose="020B0600070205080204" pitchFamily="50" charset="-128"/>
              </a:rPr>
              <a:t>】</a:t>
            </a:r>
          </a:p>
          <a:p>
            <a:pPr>
              <a:lnSpc>
                <a:spcPts val="2600"/>
              </a:lnSpc>
            </a:pPr>
            <a:endParaRPr lang="en-US" altLang="ja-JP" dirty="0">
              <a:latin typeface="ＭＳ Ｐゴシック" panose="020B0600070205080204" pitchFamily="50" charset="-128"/>
              <a:ea typeface="ＭＳ Ｐゴシック" panose="020B0600070205080204" pitchFamily="50" charset="-128"/>
            </a:endParaRPr>
          </a:p>
          <a:p>
            <a:pPr>
              <a:lnSpc>
                <a:spcPts val="2600"/>
              </a:lnSpc>
            </a:pPr>
            <a:r>
              <a:rPr lang="ja-JP" altLang="en-US" dirty="0">
                <a:latin typeface="ＭＳ Ｐゴシック" panose="020B0600070205080204" pitchFamily="50" charset="-128"/>
                <a:ea typeface="ＭＳ Ｐゴシック" panose="020B0600070205080204" pitchFamily="50" charset="-128"/>
              </a:rPr>
              <a:t>  ・報告書の収入および支出欄と通帳口座の入出金記録が整合</a:t>
            </a:r>
          </a:p>
          <a:p>
            <a:pPr>
              <a:lnSpc>
                <a:spcPts val="2600"/>
              </a:lnSpc>
            </a:pPr>
            <a:r>
              <a:rPr lang="ja-JP" altLang="en-US" dirty="0">
                <a:latin typeface="ＭＳ Ｐゴシック" panose="020B0600070205080204" pitchFamily="50" charset="-128"/>
                <a:ea typeface="ＭＳ Ｐゴシック" panose="020B0600070205080204" pitchFamily="50" charset="-128"/>
              </a:rPr>
              <a:t>   </a:t>
            </a:r>
            <a:endParaRPr lang="en-US" altLang="ja-JP" dirty="0">
              <a:latin typeface="ＭＳ Ｐゴシック" panose="020B0600070205080204" pitchFamily="50" charset="-128"/>
              <a:ea typeface="ＭＳ Ｐゴシック" panose="020B0600070205080204" pitchFamily="50" charset="-128"/>
            </a:endParaRPr>
          </a:p>
          <a:p>
            <a:pPr>
              <a:lnSpc>
                <a:spcPts val="2600"/>
              </a:lnSpc>
            </a:pPr>
            <a:r>
              <a:rPr lang="ja-JP" altLang="en-US" dirty="0">
                <a:latin typeface="ＭＳ Ｐゴシック" panose="020B0600070205080204" pitchFamily="50" charset="-128"/>
                <a:ea typeface="ＭＳ Ｐゴシック" panose="020B0600070205080204" pitchFamily="50" charset="-128"/>
              </a:rPr>
              <a:t>　・利息も収入として計上</a:t>
            </a:r>
            <a:endParaRPr lang="en-US" altLang="ja-JP" dirty="0">
              <a:latin typeface="ＭＳ Ｐゴシック" panose="020B0600070205080204" pitchFamily="50" charset="-128"/>
              <a:ea typeface="ＭＳ Ｐゴシック" panose="020B0600070205080204" pitchFamily="50" charset="-128"/>
            </a:endParaRPr>
          </a:p>
          <a:p>
            <a:pPr>
              <a:lnSpc>
                <a:spcPts val="2600"/>
              </a:lnSpc>
            </a:pPr>
            <a:endParaRPr lang="ja-JP" altLang="en-US" dirty="0">
              <a:latin typeface="ＭＳ Ｐゴシック" panose="020B0600070205080204" pitchFamily="50" charset="-128"/>
              <a:ea typeface="ＭＳ Ｐゴシック" panose="020B0600070205080204" pitchFamily="50" charset="-128"/>
            </a:endParaRPr>
          </a:p>
          <a:p>
            <a:pPr>
              <a:lnSpc>
                <a:spcPts val="2600"/>
              </a:lnSpc>
            </a:pPr>
            <a:r>
              <a:rPr lang="ja-JP" altLang="en-US" dirty="0">
                <a:latin typeface="ＭＳ Ｐゴシック" panose="020B0600070205080204" pitchFamily="50" charset="-128"/>
                <a:ea typeface="ＭＳ Ｐゴシック" panose="020B0600070205080204" pitchFamily="50" charset="-128"/>
              </a:rPr>
              <a:t>  ・領収書は全て提唱クラブ名で発行された原本であり、日付が</a:t>
            </a:r>
            <a:endParaRPr lang="en-US" altLang="ja-JP" dirty="0">
              <a:latin typeface="ＭＳ Ｐゴシック" panose="020B0600070205080204" pitchFamily="50" charset="-128"/>
              <a:ea typeface="ＭＳ Ｐゴシック" panose="020B0600070205080204" pitchFamily="50" charset="-128"/>
            </a:endParaRPr>
          </a:p>
          <a:p>
            <a:pPr>
              <a:lnSpc>
                <a:spcPts val="2600"/>
              </a:lnSpc>
            </a:pPr>
            <a:r>
              <a:rPr lang="ja-JP" altLang="en-US" dirty="0">
                <a:latin typeface="ＭＳ Ｐゴシック" panose="020B0600070205080204" pitchFamily="50" charset="-128"/>
                <a:ea typeface="ＭＳ Ｐゴシック" panose="020B0600070205080204" pitchFamily="50" charset="-128"/>
              </a:rPr>
              <a:t>　　明記されていること</a:t>
            </a:r>
          </a:p>
          <a:p>
            <a:pPr>
              <a:lnSpc>
                <a:spcPts val="2600"/>
              </a:lnSpc>
            </a:pPr>
            <a:r>
              <a:rPr lang="ja-JP" altLang="en-US" dirty="0">
                <a:latin typeface="ＭＳ Ｐゴシック" panose="020B0600070205080204" pitchFamily="50" charset="-128"/>
                <a:ea typeface="ＭＳ Ｐゴシック" panose="020B0600070205080204" pitchFamily="50" charset="-128"/>
              </a:rPr>
              <a:t>  </a:t>
            </a:r>
            <a:endParaRPr lang="en-US" altLang="ja-JP" dirty="0">
              <a:latin typeface="ＭＳ Ｐゴシック" panose="020B0600070205080204" pitchFamily="50" charset="-128"/>
              <a:ea typeface="ＭＳ Ｐゴシック" panose="020B0600070205080204" pitchFamily="50" charset="-128"/>
            </a:endParaRPr>
          </a:p>
          <a:p>
            <a:pPr>
              <a:lnSpc>
                <a:spcPts val="2600"/>
              </a:lnSpc>
            </a:pPr>
            <a:r>
              <a:rPr lang="ja-JP" altLang="en-US" dirty="0">
                <a:latin typeface="ＭＳ Ｐゴシック" panose="020B0600070205080204" pitchFamily="50" charset="-128"/>
                <a:ea typeface="ＭＳ Ｐゴシック" panose="020B0600070205080204" pitchFamily="50" charset="-128"/>
              </a:rPr>
              <a:t>　・領収書の発行者は、購入業者であること（受益者や協力団体や</a:t>
            </a:r>
            <a:endParaRPr lang="en-US" altLang="ja-JP" dirty="0">
              <a:latin typeface="ＭＳ Ｐゴシック" panose="020B0600070205080204" pitchFamily="50" charset="-128"/>
              <a:ea typeface="ＭＳ Ｐゴシック" panose="020B0600070205080204" pitchFamily="50" charset="-128"/>
            </a:endParaRPr>
          </a:p>
          <a:p>
            <a:pPr>
              <a:lnSpc>
                <a:spcPts val="2600"/>
              </a:lnSpc>
            </a:pPr>
            <a:r>
              <a:rPr lang="ja-JP" altLang="en-US" dirty="0">
                <a:latin typeface="ＭＳ Ｐゴシック" panose="020B0600070205080204" pitchFamily="50" charset="-128"/>
                <a:ea typeface="ＭＳ Ｐゴシック" panose="020B0600070205080204" pitchFamily="50" charset="-128"/>
              </a:rPr>
              <a:t>　　共同提唱ロータリークラブ発行の領収書は不可）</a:t>
            </a:r>
            <a:endParaRPr lang="en-US" altLang="ja-JP" dirty="0">
              <a:latin typeface="ＭＳ Ｐゴシック" panose="020B0600070205080204" pitchFamily="50" charset="-128"/>
              <a:ea typeface="ＭＳ Ｐゴシック" panose="020B0600070205080204" pitchFamily="50" charset="-128"/>
            </a:endParaRPr>
          </a:p>
          <a:p>
            <a:pPr>
              <a:lnSpc>
                <a:spcPts val="2600"/>
              </a:lnSpc>
            </a:pPr>
            <a:r>
              <a:rPr lang="ja-JP" altLang="en-US" dirty="0">
                <a:latin typeface="ＭＳ Ｐゴシック" panose="020B0600070205080204" pitchFamily="50" charset="-128"/>
                <a:ea typeface="ＭＳ Ｐゴシック" panose="020B0600070205080204" pitchFamily="50" charset="-128"/>
              </a:rPr>
              <a:t>　</a:t>
            </a:r>
            <a:endParaRPr lang="en-US" altLang="ja-JP" dirty="0">
              <a:latin typeface="ＭＳ Ｐゴシック" panose="020B0600070205080204" pitchFamily="50" charset="-128"/>
              <a:ea typeface="ＭＳ Ｐゴシック" panose="020B0600070205080204" pitchFamily="50" charset="-128"/>
            </a:endParaRPr>
          </a:p>
          <a:p>
            <a:pPr>
              <a:lnSpc>
                <a:spcPts val="2600"/>
              </a:lnSpc>
            </a:pPr>
            <a:r>
              <a:rPr lang="ja-JP" altLang="en-US" dirty="0">
                <a:latin typeface="ＭＳ Ｐゴシック" panose="020B0600070205080204" pitchFamily="50" charset="-128"/>
                <a:ea typeface="ＭＳ Ｐゴシック" panose="020B0600070205080204" pitchFamily="50" charset="-128"/>
              </a:rPr>
              <a:t>　・領収書は経費の支出内容がわかるように但書が記載されて</a:t>
            </a:r>
            <a:endParaRPr lang="en-US" altLang="ja-JP" dirty="0">
              <a:latin typeface="ＭＳ Ｐゴシック" panose="020B0600070205080204" pitchFamily="50" charset="-128"/>
              <a:ea typeface="ＭＳ Ｐゴシック" panose="020B0600070205080204" pitchFamily="50" charset="-128"/>
            </a:endParaRPr>
          </a:p>
          <a:p>
            <a:pPr>
              <a:lnSpc>
                <a:spcPts val="2600"/>
              </a:lnSpc>
            </a:pPr>
            <a:r>
              <a:rPr lang="ja-JP" altLang="en-US" dirty="0">
                <a:latin typeface="ＭＳ Ｐゴシック" panose="020B0600070205080204" pitchFamily="50" charset="-128"/>
                <a:ea typeface="ＭＳ Ｐゴシック" panose="020B0600070205080204" pitchFamily="50" charset="-128"/>
              </a:rPr>
              <a:t>　　いること</a:t>
            </a:r>
          </a:p>
        </p:txBody>
      </p:sp>
      <p:sp>
        <p:nvSpPr>
          <p:cNvPr id="5" name="テキスト ボックス 4"/>
          <p:cNvSpPr txBox="1"/>
          <p:nvPr/>
        </p:nvSpPr>
        <p:spPr>
          <a:xfrm>
            <a:off x="5292080" y="6522304"/>
            <a:ext cx="4901394" cy="261610"/>
          </a:xfrm>
          <a:prstGeom prst="rect">
            <a:avLst/>
          </a:prstGeom>
          <a:noFill/>
        </p:spPr>
        <p:txBody>
          <a:bodyPr wrap="square" rtlCol="0">
            <a:spAutoFit/>
          </a:bodyPr>
          <a:lstStyle/>
          <a:p>
            <a:r>
              <a:rPr kumimoji="1" lang="ja-JP" altLang="en-US" sz="1100" dirty="0">
                <a:solidFill>
                  <a:srgbClr val="FF0000"/>
                </a:solidFill>
                <a:latin typeface="ＭＳ Ｐゴシック" panose="020B0600070205080204" pitchFamily="50" charset="-128"/>
                <a:ea typeface="ＭＳ Ｐゴシック" panose="020B0600070205080204" pitchFamily="50" charset="-128"/>
              </a:rPr>
              <a:t>補助金申請手続きハンドブック</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(2017</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年</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7</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月版</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より抜粋</a:t>
            </a:r>
          </a:p>
        </p:txBody>
      </p:sp>
      <p:sp>
        <p:nvSpPr>
          <p:cNvPr id="2" name="テキスト ボックス 1"/>
          <p:cNvSpPr txBox="1"/>
          <p:nvPr/>
        </p:nvSpPr>
        <p:spPr>
          <a:xfrm>
            <a:off x="152400" y="939225"/>
            <a:ext cx="5486400" cy="584775"/>
          </a:xfrm>
          <a:prstGeom prst="rect">
            <a:avLst/>
          </a:prstGeom>
          <a:noFill/>
        </p:spPr>
        <p:txBody>
          <a:bodyPr wrap="square" rtlCol="0">
            <a:spAutoFit/>
          </a:bodyPr>
          <a:lstStyle/>
          <a:p>
            <a:pPr lvl="0"/>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地区補助金の報告書（２）</a:t>
            </a:r>
            <a:endParaRPr lang="en-US" altLang="ja-JP" sz="3200" b="1"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023458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2866" y="1445597"/>
            <a:ext cx="8586334" cy="4955203"/>
          </a:xfrm>
          <a:prstGeom prst="rect">
            <a:avLst/>
          </a:prstGeom>
          <a:ln>
            <a:solidFill>
              <a:srgbClr val="002060"/>
            </a:solidFill>
          </a:ln>
        </p:spPr>
        <p:txBody>
          <a:bodyPr wrap="square">
            <a:spAutoFit/>
          </a:bodyPr>
          <a:lstStyle/>
          <a:p>
            <a:r>
              <a:rPr lang="en-US" altLang="ja-JP" sz="2800" dirty="0">
                <a:solidFill>
                  <a:srgbClr val="16316B"/>
                </a:solidFill>
                <a:latin typeface="ＭＳ Ｐゴシック" panose="020B0600070205080204" pitchFamily="50" charset="-128"/>
                <a:ea typeface="ＭＳ Ｐゴシック" panose="020B0600070205080204" pitchFamily="50" charset="-128"/>
              </a:rPr>
              <a:t>【</a:t>
            </a:r>
            <a:r>
              <a:rPr lang="ja-JP" altLang="en-US" sz="2800" dirty="0">
                <a:solidFill>
                  <a:srgbClr val="16316B"/>
                </a:solidFill>
                <a:latin typeface="ＭＳ Ｐゴシック" panose="020B0600070205080204" pitchFamily="50" charset="-128"/>
                <a:ea typeface="ＭＳ Ｐゴシック" panose="020B0600070205080204" pitchFamily="50" charset="-128"/>
              </a:rPr>
              <a:t>中間</a:t>
            </a:r>
            <a:r>
              <a:rPr lang="en-US" altLang="ja-JP" sz="2800" dirty="0">
                <a:solidFill>
                  <a:srgbClr val="16316B"/>
                </a:solidFill>
                <a:latin typeface="ＭＳ Ｐゴシック" panose="020B0600070205080204" pitchFamily="50" charset="-128"/>
                <a:ea typeface="ＭＳ Ｐゴシック" panose="020B0600070205080204" pitchFamily="50" charset="-128"/>
              </a:rPr>
              <a:t>/</a:t>
            </a:r>
            <a:r>
              <a:rPr lang="ja-JP" altLang="en-US" sz="2800" dirty="0">
                <a:solidFill>
                  <a:srgbClr val="16316B"/>
                </a:solidFill>
                <a:latin typeface="ＭＳ Ｐゴシック" panose="020B0600070205080204" pitchFamily="50" charset="-128"/>
                <a:ea typeface="ＭＳ Ｐゴシック" panose="020B0600070205080204" pitchFamily="50" charset="-128"/>
              </a:rPr>
              <a:t>最終報告書作成の留意点</a:t>
            </a:r>
            <a:r>
              <a:rPr lang="en-US" altLang="ja-JP" sz="2800" dirty="0">
                <a:solidFill>
                  <a:srgbClr val="16316B"/>
                </a:solidFill>
                <a:latin typeface="ＭＳ Ｐゴシック" panose="020B0600070205080204" pitchFamily="50" charset="-128"/>
                <a:ea typeface="ＭＳ Ｐゴシック" panose="020B0600070205080204" pitchFamily="50" charset="-128"/>
              </a:rPr>
              <a:t>】</a:t>
            </a:r>
          </a:p>
          <a:p>
            <a:pPr>
              <a:lnSpc>
                <a:spcPct val="200000"/>
              </a:lnSpc>
            </a:pPr>
            <a:r>
              <a:rPr lang="ja-JP" altLang="en-US" sz="2300" dirty="0">
                <a:latin typeface="ＭＳ Ｐゴシック" panose="020B0600070205080204" pitchFamily="50" charset="-128"/>
                <a:ea typeface="ＭＳ Ｐゴシック" panose="020B0600070205080204" pitchFamily="50" charset="-128"/>
              </a:rPr>
              <a:t>  ・領収書やその他会計書類が他言語の場合、和訳を添付すること</a:t>
            </a:r>
          </a:p>
          <a:p>
            <a:pPr>
              <a:lnSpc>
                <a:spcPct val="200000"/>
              </a:lnSpc>
            </a:pPr>
            <a:r>
              <a:rPr lang="ja-JP" altLang="en-US" sz="2300" dirty="0">
                <a:latin typeface="ＭＳ Ｐゴシック" panose="020B0600070205080204" pitchFamily="50" charset="-128"/>
                <a:ea typeface="ＭＳ Ｐゴシック" panose="020B0600070205080204" pitchFamily="50" charset="-128"/>
              </a:rPr>
              <a:t>  ・報告書の提出期限（注）を遵守すること</a:t>
            </a:r>
          </a:p>
          <a:p>
            <a:pPr>
              <a:lnSpc>
                <a:spcPct val="200000"/>
              </a:lnSpc>
            </a:pPr>
            <a:r>
              <a:rPr lang="ja-JP" altLang="en-US" sz="2300" dirty="0">
                <a:latin typeface="ＭＳ Ｐゴシック" panose="020B0600070205080204" pitchFamily="50" charset="-128"/>
                <a:ea typeface="ＭＳ Ｐゴシック" panose="020B0600070205080204" pitchFamily="50" charset="-128"/>
              </a:rPr>
              <a:t>  ・中間報告書の場合も、通帳コピーを添付すること</a:t>
            </a:r>
          </a:p>
          <a:p>
            <a:pPr>
              <a:lnSpc>
                <a:spcPct val="200000"/>
              </a:lnSpc>
            </a:pPr>
            <a:r>
              <a:rPr lang="ja-JP" altLang="en-US" sz="2300" dirty="0">
                <a:latin typeface="ＭＳ Ｐゴシック" panose="020B0600070205080204" pitchFamily="50" charset="-128"/>
                <a:ea typeface="ＭＳ Ｐゴシック" panose="020B0600070205080204" pitchFamily="50" charset="-128"/>
              </a:rPr>
              <a:t>  ・報告書支出欄の各項目と領収書に整理番号をふること</a:t>
            </a:r>
          </a:p>
          <a:p>
            <a:pPr>
              <a:lnSpc>
                <a:spcPct val="200000"/>
              </a:lnSpc>
            </a:pPr>
            <a:r>
              <a:rPr lang="ja-JP" altLang="en-US" sz="2300" dirty="0">
                <a:latin typeface="ＭＳ Ｐゴシック" panose="020B0600070205080204" pitchFamily="50" charset="-128"/>
                <a:ea typeface="ＭＳ Ｐゴシック" panose="020B0600070205080204" pitchFamily="50" charset="-128"/>
              </a:rPr>
              <a:t>  ・活動完了後の口座の残金はゼロにすること</a:t>
            </a:r>
          </a:p>
          <a:p>
            <a:r>
              <a:rPr lang="ja-JP" altLang="en-US" sz="1800" dirty="0">
                <a:latin typeface="ＭＳ Ｐゴシック" panose="020B0600070205080204" pitchFamily="50" charset="-128"/>
                <a:ea typeface="ＭＳ Ｐゴシック" panose="020B0600070205080204" pitchFamily="50" charset="-128"/>
              </a:rPr>
              <a:t>　</a:t>
            </a:r>
            <a:endParaRPr lang="en-US" altLang="ja-JP" sz="1800" dirty="0">
              <a:latin typeface="ＭＳ Ｐゴシック" panose="020B0600070205080204" pitchFamily="50" charset="-128"/>
              <a:ea typeface="ＭＳ Ｐゴシック" panose="020B0600070205080204" pitchFamily="50" charset="-128"/>
            </a:endParaRPr>
          </a:p>
          <a:p>
            <a:r>
              <a:rPr lang="ja-JP" altLang="en-US" sz="2000" dirty="0">
                <a:latin typeface="ＭＳ Ｐゴシック" panose="020B0600070205080204" pitchFamily="50" charset="-128"/>
                <a:ea typeface="ＭＳ Ｐゴシック" panose="020B0600070205080204" pitchFamily="50" charset="-128"/>
              </a:rPr>
              <a:t>　（注）提出期限とは、不備のない報告書（下書きや不備のある書類は不可）が</a:t>
            </a:r>
            <a:endParaRPr lang="en-US" altLang="ja-JP" sz="2000" dirty="0">
              <a:latin typeface="ＭＳ Ｐゴシック" panose="020B0600070205080204" pitchFamily="50" charset="-128"/>
              <a:ea typeface="ＭＳ Ｐゴシック" panose="020B0600070205080204" pitchFamily="50" charset="-128"/>
            </a:endParaRPr>
          </a:p>
          <a:p>
            <a:r>
              <a:rPr lang="ja-JP" altLang="en-US" sz="2000" dirty="0">
                <a:latin typeface="ＭＳ Ｐゴシック" panose="020B0600070205080204" pitchFamily="50" charset="-128"/>
                <a:ea typeface="ＭＳ Ｐゴシック" panose="020B0600070205080204" pitchFamily="50" charset="-128"/>
              </a:rPr>
              <a:t>　　　　地区財団委員会に受理されるべき期限です（補助金受領後、</a:t>
            </a:r>
            <a:r>
              <a:rPr lang="en-US" altLang="ja-JP" sz="2000" dirty="0">
                <a:latin typeface="ＭＳ Ｐゴシック" panose="020B0600070205080204" pitchFamily="50" charset="-128"/>
                <a:ea typeface="ＭＳ Ｐゴシック" panose="020B0600070205080204" pitchFamily="50" charset="-128"/>
              </a:rPr>
              <a:t>6</a:t>
            </a:r>
            <a:r>
              <a:rPr lang="ja-JP" altLang="en-US" sz="2000" dirty="0">
                <a:latin typeface="ＭＳ Ｐゴシック" panose="020B0600070205080204" pitchFamily="50" charset="-128"/>
                <a:ea typeface="ＭＳ Ｐゴシック" panose="020B0600070205080204" pitchFamily="50" charset="-128"/>
              </a:rPr>
              <a:t>ヶ月以内）</a:t>
            </a:r>
          </a:p>
        </p:txBody>
      </p:sp>
      <p:sp>
        <p:nvSpPr>
          <p:cNvPr id="5" name="テキスト ボックス 4"/>
          <p:cNvSpPr txBox="1"/>
          <p:nvPr/>
        </p:nvSpPr>
        <p:spPr>
          <a:xfrm>
            <a:off x="5292080" y="6522304"/>
            <a:ext cx="4901394" cy="261610"/>
          </a:xfrm>
          <a:prstGeom prst="rect">
            <a:avLst/>
          </a:prstGeom>
          <a:noFill/>
        </p:spPr>
        <p:txBody>
          <a:bodyPr wrap="square" rtlCol="0">
            <a:spAutoFit/>
          </a:bodyPr>
          <a:lstStyle/>
          <a:p>
            <a:r>
              <a:rPr kumimoji="1" lang="ja-JP" altLang="en-US" sz="1100" dirty="0">
                <a:solidFill>
                  <a:srgbClr val="FF0000"/>
                </a:solidFill>
                <a:latin typeface="ＭＳ Ｐゴシック" panose="020B0600070205080204" pitchFamily="50" charset="-128"/>
                <a:ea typeface="ＭＳ Ｐゴシック" panose="020B0600070205080204" pitchFamily="50" charset="-128"/>
              </a:rPr>
              <a:t>補助金申請手続きハンドブック</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(2017</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年</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7</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月版</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より抜粋</a:t>
            </a:r>
          </a:p>
        </p:txBody>
      </p:sp>
      <p:sp>
        <p:nvSpPr>
          <p:cNvPr id="2" name="テキスト ボックス 1"/>
          <p:cNvSpPr txBox="1"/>
          <p:nvPr/>
        </p:nvSpPr>
        <p:spPr>
          <a:xfrm>
            <a:off x="304800" y="863025"/>
            <a:ext cx="5486400" cy="584775"/>
          </a:xfrm>
          <a:prstGeom prst="rect">
            <a:avLst/>
          </a:prstGeom>
          <a:noFill/>
        </p:spPr>
        <p:txBody>
          <a:bodyPr wrap="square" rtlCol="0">
            <a:spAutoFit/>
          </a:bodyPr>
          <a:lstStyle/>
          <a:p>
            <a:pPr lvl="0"/>
            <a:r>
              <a:rPr lang="ja-JP" altLang="en-US" sz="3200" b="1" dirty="0">
                <a:solidFill>
                  <a:schemeClr val="tx2"/>
                </a:solidFill>
                <a:latin typeface="ＭＳ Ｐゴシック" panose="020B0600070205080204" pitchFamily="50" charset="-128"/>
                <a:ea typeface="ＭＳ Ｐゴシック" panose="020B0600070205080204" pitchFamily="50" charset="-128"/>
              </a:rPr>
              <a:t>地区補助金の報告書（３） </a:t>
            </a:r>
            <a:endParaRPr lang="en-US" altLang="ja-JP" sz="3200" b="1" dirty="0">
              <a:solidFill>
                <a:schemeClr val="tx2"/>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023458981"/>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Theme.thmx</Template>
  <TotalTime>20896</TotalTime>
  <Words>986</Words>
  <Application>Microsoft Office PowerPoint</Application>
  <PresentationFormat>画面に合わせる (4:3)</PresentationFormat>
  <Paragraphs>173</Paragraphs>
  <Slides>16</Slides>
  <Notes>11</Notes>
  <HiddenSlides>0</HiddenSlides>
  <MMClips>0</MMClips>
  <ScaleCrop>false</ScaleCrop>
  <HeadingPairs>
    <vt:vector size="6" baseType="variant">
      <vt:variant>
        <vt:lpstr>使用されているフォント</vt:lpstr>
      </vt:variant>
      <vt:variant>
        <vt:i4>13</vt:i4>
      </vt:variant>
      <vt:variant>
        <vt:lpstr>テーマ</vt:lpstr>
      </vt:variant>
      <vt:variant>
        <vt:i4>5</vt:i4>
      </vt:variant>
      <vt:variant>
        <vt:lpstr>スライド タイトル</vt:lpstr>
      </vt:variant>
      <vt:variant>
        <vt:i4>16</vt:i4>
      </vt:variant>
    </vt:vector>
  </HeadingPairs>
  <TitlesOfParts>
    <vt:vector size="34" baseType="lpstr">
      <vt:lpstr>HGP明朝E</vt:lpstr>
      <vt:lpstr>Meiryo UI</vt:lpstr>
      <vt:lpstr>ＭＳ Ｐゴシック</vt:lpstr>
      <vt:lpstr>ＭＳ Ｐ明朝</vt:lpstr>
      <vt:lpstr>ヒラギノ角ゴ Pro W3</vt:lpstr>
      <vt:lpstr>Arial</vt:lpstr>
      <vt:lpstr>Arial Narrow</vt:lpstr>
      <vt:lpstr>Arial Narrow Bold</vt:lpstr>
      <vt:lpstr>Calibri</vt:lpstr>
      <vt:lpstr>Candara</vt:lpstr>
      <vt:lpstr>Georgia</vt:lpstr>
      <vt:lpstr>Symbol</vt:lpstr>
      <vt:lpstr>Times New Roman</vt:lpstr>
      <vt:lpstr>1_Custom Design</vt:lpstr>
      <vt:lpstr>ウェーブ</vt:lpstr>
      <vt:lpstr>Custom Design</vt:lpstr>
      <vt:lpstr>2_Custom Design</vt:lpstr>
      <vt:lpstr>3_Custom Design</vt:lpstr>
      <vt:lpstr>　</vt:lpstr>
      <vt:lpstr>資金管理小委員会</vt:lpstr>
      <vt:lpstr>PowerPoint プレゼンテーション</vt:lpstr>
      <vt:lpstr>PowerPoint プレゼンテーション</vt:lpstr>
      <vt:lpstr>PowerPoint プレゼンテーション</vt:lpstr>
      <vt:lpstr>覚書の留意点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補助金管理上の不備内容（報告書上散見される問題点）①</vt:lpstr>
      <vt:lpstr>補助金管理上の不備内容（報告書上散見される問題点）②</vt:lpstr>
      <vt:lpstr>　補助金の資金管理の注意点</vt:lpstr>
      <vt:lpstr>PowerPoint プレゼンテーション</vt:lpstr>
    </vt:vector>
  </TitlesOfParts>
  <Company>Rotary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Donor Database Functional Overview</dc:title>
  <dc:creator>Simone Webb</dc:creator>
  <cp:lastModifiedBy>Akatsuki Takuya</cp:lastModifiedBy>
  <cp:revision>979</cp:revision>
  <cp:lastPrinted>2016-08-23T03:19:15Z</cp:lastPrinted>
  <dcterms:created xsi:type="dcterms:W3CDTF">2007-01-17T18:13:17Z</dcterms:created>
  <dcterms:modified xsi:type="dcterms:W3CDTF">2018-08-23T05:21:34Z</dcterms:modified>
</cp:coreProperties>
</file>